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31" r:id="rId3"/>
    <p:sldId id="292" r:id="rId4"/>
    <p:sldId id="257" r:id="rId5"/>
    <p:sldId id="315" r:id="rId6"/>
    <p:sldId id="307" r:id="rId7"/>
    <p:sldId id="316" r:id="rId8"/>
    <p:sldId id="265" r:id="rId9"/>
    <p:sldId id="311" r:id="rId10"/>
    <p:sldId id="312" r:id="rId11"/>
    <p:sldId id="319" r:id="rId12"/>
    <p:sldId id="332" r:id="rId13"/>
    <p:sldId id="313" r:id="rId14"/>
    <p:sldId id="321" r:id="rId15"/>
    <p:sldId id="322" r:id="rId16"/>
    <p:sldId id="323" r:id="rId17"/>
    <p:sldId id="324" r:id="rId18"/>
    <p:sldId id="328" r:id="rId19"/>
    <p:sldId id="333" r:id="rId20"/>
    <p:sldId id="329" r:id="rId21"/>
    <p:sldId id="330" r:id="rId22"/>
    <p:sldId id="261" r:id="rId23"/>
    <p:sldId id="293" r:id="rId24"/>
    <p:sldId id="309" r:id="rId25"/>
    <p:sldId id="262" r:id="rId26"/>
    <p:sldId id="298" r:id="rId27"/>
    <p:sldId id="299" r:id="rId28"/>
    <p:sldId id="263" r:id="rId29"/>
    <p:sldId id="264" r:id="rId30"/>
    <p:sldId id="278" r:id="rId31"/>
    <p:sldId id="305" r:id="rId32"/>
    <p:sldId id="284" r:id="rId33"/>
    <p:sldId id="285" r:id="rId34"/>
    <p:sldId id="334" r:id="rId35"/>
    <p:sldId id="33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68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7F52C-3B54-4D19-AE06-B08D665267BC}" type="datetimeFigureOut">
              <a:rPr lang="it-IT" smtClean="0"/>
              <a:pPr/>
              <a:t>14/01/2009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5A631-66E6-4053-A6D5-DE12074D266C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54334-D9BB-4E1C-A4E7-49403B233D62}" type="slidenum">
              <a:rPr lang="en-US"/>
              <a:pPr/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098" y="4342150"/>
            <a:ext cx="5489805" cy="4115425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0BFE0-4E4B-4CC6-B8F2-817EE4D1D96A}" type="slidenum">
              <a:rPr lang="en-US"/>
              <a:pPr/>
              <a:t>14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342191"/>
            <a:ext cx="5488781" cy="4115405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244D4-A3E3-48BE-881C-F68DBA1631B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B7AE5-3B32-4BA8-82BB-3A7B7E49316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B7AE5-3B32-4BA8-82BB-3A7B7E4931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B7AE5-3B32-4BA8-82BB-3A7B7E4931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314B95-A056-457B-81C1-65BE7E44AF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314B95-A056-457B-81C1-65BE7E44AF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40536"/>
            <a:ext cx="7772400" cy="51602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g\Personale\Foto\2007 PDP2007\568CANON\IMG_68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868025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Constructive Approach </a:t>
            </a:r>
            <a:br>
              <a:rPr lang="en-US" sz="6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Incremental Learning</a:t>
            </a:r>
            <a:endParaRPr lang="it-IT" sz="4400" dirty="0" smtClean="0">
              <a:solidFill>
                <a:srgbClr val="FFFF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4495800"/>
            <a:ext cx="7772400" cy="1508760"/>
          </a:xfrm>
        </p:spPr>
        <p:txBody>
          <a:bodyPr/>
          <a:lstStyle/>
          <a:p>
            <a:r>
              <a:rPr lang="it-IT" sz="2400" dirty="0" smtClean="0">
                <a:solidFill>
                  <a:srgbClr val="FFFF00"/>
                </a:solidFill>
              </a:rPr>
              <a:t>Mario R. GUARRACINO</a:t>
            </a:r>
          </a:p>
          <a:p>
            <a:r>
              <a:rPr lang="it-IT" dirty="0" smtClean="0"/>
              <a:t>National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Council</a:t>
            </a:r>
            <a:r>
              <a:rPr lang="it-IT" dirty="0" smtClean="0"/>
              <a:t>, </a:t>
            </a:r>
            <a:r>
              <a:rPr lang="it-IT" dirty="0" err="1" smtClean="0"/>
              <a:t>Naples</a:t>
            </a:r>
            <a:r>
              <a:rPr lang="it-IT" dirty="0" smtClean="0"/>
              <a:t>, Italy</a:t>
            </a:r>
          </a:p>
        </p:txBody>
      </p:sp>
      <p:pic>
        <p:nvPicPr>
          <p:cNvPr id="7" name="Picture 14" descr="u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288"/>
          <a:stretch>
            <a:fillRect/>
          </a:stretch>
        </p:blipFill>
        <p:spPr bwMode="auto">
          <a:xfrm>
            <a:off x="7294563" y="5818188"/>
            <a:ext cx="133667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A binary </a:t>
            </a:r>
            <a:r>
              <a:rPr lang="en-US" sz="2800" b="0" dirty="0"/>
              <a:t>classification problem can be formulated as a generalized </a:t>
            </a:r>
            <a:r>
              <a:rPr lang="en-US" sz="2800" b="0" dirty="0" err="1"/>
              <a:t>eigenvalue</a:t>
            </a:r>
            <a:r>
              <a:rPr lang="en-US" sz="2800" b="0" dirty="0"/>
              <a:t> </a:t>
            </a:r>
            <a:r>
              <a:rPr lang="en-US" sz="2800" b="0" dirty="0" smtClean="0"/>
              <a:t>problem</a:t>
            </a:r>
            <a:endParaRPr lang="en-US" sz="2800" b="0" dirty="0"/>
          </a:p>
          <a:p>
            <a:pPr lvl="1"/>
            <a:r>
              <a:rPr lang="en-US" sz="2400" b="0" dirty="0"/>
              <a:t>Find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x’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z="2400" b="0" baseline="-25000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sz="2400" b="0" dirty="0" smtClean="0"/>
              <a:t>closest </a:t>
            </a:r>
            <a:r>
              <a:rPr lang="en-US" sz="2400" b="0" dirty="0"/>
              <a:t>to </a:t>
            </a:r>
            <a:r>
              <a:rPr lang="en-US" sz="2800" i="1" dirty="0">
                <a:solidFill>
                  <a:srgbClr val="FF6600"/>
                </a:solidFill>
                <a:latin typeface="Times New Roman" pitchFamily="18" charset="0"/>
              </a:rPr>
              <a:t>A</a:t>
            </a:r>
            <a:r>
              <a:rPr lang="en-US" sz="2400" b="0" dirty="0"/>
              <a:t> and the </a:t>
            </a:r>
            <a:r>
              <a:rPr lang="en-US" sz="2400" b="0" dirty="0" smtClean="0"/>
              <a:t>farthest </a:t>
            </a:r>
            <a:r>
              <a:rPr lang="en-US" sz="2400" b="0" dirty="0"/>
              <a:t>from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</a:rPr>
              <a:t>B</a:t>
            </a:r>
            <a:r>
              <a:rPr lang="en-US" sz="2400" b="0" dirty="0"/>
              <a:t>:</a:t>
            </a:r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</p:txBody>
      </p:sp>
      <p:sp>
        <p:nvSpPr>
          <p:cNvPr id="126" name="TextBox 125"/>
          <p:cNvSpPr txBox="1"/>
          <p:nvPr/>
        </p:nvSpPr>
        <p:spPr>
          <a:xfrm>
            <a:off x="3276600" y="4038600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it-IT" b="1" dirty="0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different </a:t>
            </a:r>
            <a:r>
              <a:rPr lang="it-IT" dirty="0" smtClean="0"/>
              <a:t>religion: </a:t>
            </a:r>
            <a:r>
              <a:rPr lang="it-IT" dirty="0" err="1" smtClean="0"/>
              <a:t>ReGEC</a:t>
            </a:r>
            <a:endParaRPr lang="it-IT" dirty="0"/>
          </a:p>
        </p:txBody>
      </p:sp>
      <p:sp>
        <p:nvSpPr>
          <p:cNvPr id="520227" name="Line 35"/>
          <p:cNvSpPr>
            <a:spLocks noChangeShapeType="1"/>
          </p:cNvSpPr>
          <p:nvPr/>
        </p:nvSpPr>
        <p:spPr bwMode="auto">
          <a:xfrm flipV="1">
            <a:off x="1174750" y="2958191"/>
            <a:ext cx="1441450" cy="23749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32" name="Line 40"/>
          <p:cNvSpPr>
            <a:spLocks noChangeShapeType="1"/>
          </p:cNvSpPr>
          <p:nvPr/>
        </p:nvSpPr>
        <p:spPr bwMode="auto">
          <a:xfrm flipV="1">
            <a:off x="2400300" y="4326616"/>
            <a:ext cx="1943100" cy="1223962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33" name="Rectangle 41"/>
          <p:cNvSpPr>
            <a:spLocks noChangeArrowheads="1"/>
          </p:cNvSpPr>
          <p:nvPr/>
        </p:nvSpPr>
        <p:spPr bwMode="auto">
          <a:xfrm>
            <a:off x="466724" y="6165850"/>
            <a:ext cx="8524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M.R. </a:t>
            </a:r>
            <a:r>
              <a:rPr lang="en-US" sz="1600" dirty="0" err="1" smtClean="0"/>
              <a:t>Guarracino</a:t>
            </a:r>
            <a:r>
              <a:rPr lang="en-US" sz="1600" dirty="0" smtClean="0"/>
              <a:t>, C. </a:t>
            </a:r>
            <a:r>
              <a:rPr lang="en-US" sz="1600" dirty="0" err="1" smtClean="0"/>
              <a:t>Cifarelli</a:t>
            </a:r>
            <a:r>
              <a:rPr lang="en-US" sz="1600" dirty="0" smtClean="0"/>
              <a:t>, O. </a:t>
            </a:r>
            <a:r>
              <a:rPr lang="en-US" sz="1600" dirty="0" err="1" smtClean="0"/>
              <a:t>Seref</a:t>
            </a:r>
            <a:r>
              <a:rPr lang="en-US" sz="1600" dirty="0" smtClean="0"/>
              <a:t>, P. </a:t>
            </a:r>
            <a:r>
              <a:rPr lang="en-US" sz="1600" dirty="0" err="1" smtClean="0"/>
              <a:t>Pardalos</a:t>
            </a:r>
            <a:r>
              <a:rPr lang="en-US" sz="1600" dirty="0" smtClean="0"/>
              <a:t>. A Classification Method Based on Generalized </a:t>
            </a:r>
            <a:r>
              <a:rPr lang="en-US" sz="1600" dirty="0" err="1" smtClean="0"/>
              <a:t>Eigenvalue</a:t>
            </a:r>
            <a:r>
              <a:rPr lang="en-US" sz="1600" dirty="0" smtClean="0"/>
              <a:t> Problems, OMS, 2007</a:t>
            </a:r>
            <a:endParaRPr lang="en-US" sz="1600" b="0" dirty="0"/>
          </a:p>
        </p:txBody>
      </p:sp>
      <p:sp>
        <p:nvSpPr>
          <p:cNvPr id="64" name="TextBox 63"/>
          <p:cNvSpPr txBox="1"/>
          <p:nvPr/>
        </p:nvSpPr>
        <p:spPr>
          <a:xfrm>
            <a:off x="2304288" y="4165510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795338" y="4144054"/>
            <a:ext cx="55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i="1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6" name="Rectangle 35"/>
          <p:cNvSpPr>
            <a:spLocks noChangeArrowheads="1"/>
          </p:cNvSpPr>
          <p:nvPr/>
        </p:nvSpPr>
        <p:spPr bwMode="auto">
          <a:xfrm>
            <a:off x="4421188" y="3890054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i="1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4452938" y="3874179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i="1" dirty="0">
                <a:solidFill>
                  <a:srgbClr val="FFFF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8" name="Rectangle 37"/>
          <p:cNvSpPr>
            <a:spLocks noChangeArrowheads="1"/>
          </p:cNvSpPr>
          <p:nvPr/>
        </p:nvSpPr>
        <p:spPr bwMode="auto">
          <a:xfrm>
            <a:off x="811213" y="4120241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i="1" dirty="0">
                <a:solidFill>
                  <a:srgbClr val="FF66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209800" y="4038814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82444" y="3500949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56944" y="3616773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22832" y="3066502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19656" y="2981158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00072" y="3336357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34768" y="3177861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57676" y="3200614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59736" y="3500949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62200" y="3766125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06168" y="3729549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837944" y="3827085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11044" y="3952053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37944" y="4172926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24732" y="3643991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75054" y="5253335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65120" y="4759559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76752" y="4338935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42488" y="4823567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67456" y="5128367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20440" y="4069294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419856" y="4384655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508248" y="4747367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06368" y="4311503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858768" y="4819102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96846" y="4750415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94966" y="5172670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008120" y="4611838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55720" y="4819102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02275" y="2863850"/>
            <a:ext cx="2727325" cy="1136650"/>
            <a:chOff x="5349875" y="2863850"/>
            <a:chExt cx="2727325" cy="1136650"/>
          </a:xfrm>
        </p:grpSpPr>
        <p:sp>
          <p:nvSpPr>
            <p:cNvPr id="51226" name="AutoShape 26"/>
            <p:cNvSpPr>
              <a:spLocks noChangeAspect="1" noChangeArrowheads="1" noTextEdit="1"/>
            </p:cNvSpPr>
            <p:nvPr/>
          </p:nvSpPr>
          <p:spPr bwMode="auto">
            <a:xfrm>
              <a:off x="5349875" y="2863850"/>
              <a:ext cx="2727325" cy="113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>
              <a:off x="6084888" y="3444875"/>
              <a:ext cx="1916113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>
              <a:off x="7823200" y="3444875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7835900" y="2913063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5895975" y="3470275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2" name="Rectangle 32"/>
            <p:cNvSpPr>
              <a:spLocks noChangeArrowheads="1"/>
            </p:cNvSpPr>
            <p:nvPr/>
          </p:nvSpPr>
          <p:spPr bwMode="auto">
            <a:xfrm>
              <a:off x="5641975" y="3470275"/>
              <a:ext cx="1025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3" name="Rectangle 33"/>
            <p:cNvSpPr>
              <a:spLocks noChangeArrowheads="1"/>
            </p:cNvSpPr>
            <p:nvPr/>
          </p:nvSpPr>
          <p:spPr bwMode="auto">
            <a:xfrm>
              <a:off x="5426075" y="3456296"/>
              <a:ext cx="2099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ω,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4" name="Rectangle 34"/>
            <p:cNvSpPr>
              <a:spLocks noChangeArrowheads="1"/>
            </p:cNvSpPr>
            <p:nvPr/>
          </p:nvSpPr>
          <p:spPr bwMode="auto">
            <a:xfrm>
              <a:off x="7658100" y="3444875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5" name="Rectangle 35"/>
            <p:cNvSpPr>
              <a:spLocks noChangeArrowheads="1"/>
            </p:cNvSpPr>
            <p:nvPr/>
          </p:nvSpPr>
          <p:spPr bwMode="auto">
            <a:xfrm>
              <a:off x="6097588" y="3444875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6" name="Rectangle 36"/>
            <p:cNvSpPr>
              <a:spLocks noChangeArrowheads="1"/>
            </p:cNvSpPr>
            <p:nvPr/>
          </p:nvSpPr>
          <p:spPr bwMode="auto">
            <a:xfrm>
              <a:off x="7670800" y="2913063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7" name="Rectangle 37"/>
            <p:cNvSpPr>
              <a:spLocks noChangeArrowheads="1"/>
            </p:cNvSpPr>
            <p:nvPr/>
          </p:nvSpPr>
          <p:spPr bwMode="auto">
            <a:xfrm>
              <a:off x="6084888" y="2913063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8" name="Rectangle 38"/>
            <p:cNvSpPr>
              <a:spLocks noChangeArrowheads="1"/>
            </p:cNvSpPr>
            <p:nvPr/>
          </p:nvSpPr>
          <p:spPr bwMode="auto">
            <a:xfrm>
              <a:off x="5413375" y="3078163"/>
              <a:ext cx="61875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9" name="Rectangle 39"/>
            <p:cNvSpPr>
              <a:spLocks noChangeArrowheads="1"/>
            </p:cNvSpPr>
            <p:nvPr/>
          </p:nvSpPr>
          <p:spPr bwMode="auto">
            <a:xfrm>
              <a:off x="7367588" y="3444875"/>
              <a:ext cx="16350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0" name="Rectangle 40"/>
            <p:cNvSpPr>
              <a:spLocks noChangeArrowheads="1"/>
            </p:cNvSpPr>
            <p:nvPr/>
          </p:nvSpPr>
          <p:spPr bwMode="auto">
            <a:xfrm>
              <a:off x="6580188" y="3444875"/>
              <a:ext cx="27251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1" name="Rectangle 41"/>
            <p:cNvSpPr>
              <a:spLocks noChangeArrowheads="1"/>
            </p:cNvSpPr>
            <p:nvPr/>
          </p:nvSpPr>
          <p:spPr bwMode="auto">
            <a:xfrm>
              <a:off x="7380288" y="2913063"/>
              <a:ext cx="16350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2" name="Rectangle 42"/>
            <p:cNvSpPr>
              <a:spLocks noChangeArrowheads="1"/>
            </p:cNvSpPr>
            <p:nvPr/>
          </p:nvSpPr>
          <p:spPr bwMode="auto">
            <a:xfrm>
              <a:off x="6580188" y="2913063"/>
              <a:ext cx="27251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3" name="Rectangle 43"/>
            <p:cNvSpPr>
              <a:spLocks noChangeArrowheads="1"/>
            </p:cNvSpPr>
            <p:nvPr/>
          </p:nvSpPr>
          <p:spPr bwMode="auto">
            <a:xfrm>
              <a:off x="7202488" y="3444875"/>
              <a:ext cx="176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4" name="Rectangle 44"/>
            <p:cNvSpPr>
              <a:spLocks noChangeArrowheads="1"/>
            </p:cNvSpPr>
            <p:nvPr/>
          </p:nvSpPr>
          <p:spPr bwMode="auto">
            <a:xfrm>
              <a:off x="6338888" y="3444875"/>
              <a:ext cx="2420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5" name="Rectangle 45"/>
            <p:cNvSpPr>
              <a:spLocks noChangeArrowheads="1"/>
            </p:cNvSpPr>
            <p:nvPr/>
          </p:nvSpPr>
          <p:spPr bwMode="auto">
            <a:xfrm>
              <a:off x="7215188" y="2913063"/>
              <a:ext cx="176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6" name="Rectangle 46"/>
            <p:cNvSpPr>
              <a:spLocks noChangeArrowheads="1"/>
            </p:cNvSpPr>
            <p:nvPr/>
          </p:nvSpPr>
          <p:spPr bwMode="auto">
            <a:xfrm>
              <a:off x="6351588" y="2913063"/>
              <a:ext cx="2420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7" name="Rectangle 47"/>
            <p:cNvSpPr>
              <a:spLocks noChangeArrowheads="1"/>
            </p:cNvSpPr>
            <p:nvPr/>
          </p:nvSpPr>
          <p:spPr bwMode="auto">
            <a:xfrm>
              <a:off x="6923088" y="3444875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8" name="Rectangle 48"/>
            <p:cNvSpPr>
              <a:spLocks noChangeArrowheads="1"/>
            </p:cNvSpPr>
            <p:nvPr/>
          </p:nvSpPr>
          <p:spPr bwMode="auto">
            <a:xfrm>
              <a:off x="6935788" y="2913063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9" name="Rectangle 49"/>
            <p:cNvSpPr>
              <a:spLocks noChangeArrowheads="1"/>
            </p:cNvSpPr>
            <p:nvPr/>
          </p:nvSpPr>
          <p:spPr bwMode="auto">
            <a:xfrm>
              <a:off x="5756275" y="3444875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8" name="Straight Connector 127"/>
          <p:cNvCxnSpPr/>
          <p:nvPr/>
        </p:nvCxnSpPr>
        <p:spPr>
          <a:xfrm rot="10800000">
            <a:off x="2258705" y="3546144"/>
            <a:ext cx="1114425" cy="6858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H="1">
            <a:off x="3396729" y="4326767"/>
            <a:ext cx="367352" cy="27551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96"/>
          <p:cNvSpPr txBox="1"/>
          <p:nvPr/>
        </p:nvSpPr>
        <p:spPr>
          <a:xfrm>
            <a:off x="3256054" y="3998976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6" grpId="1"/>
      <p:bldP spid="69" grpId="0"/>
      <p:bldP spid="6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ReGEC</a:t>
            </a:r>
            <a:r>
              <a:rPr lang="en-US" dirty="0" smtClean="0"/>
              <a:t> algorithm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66938"/>
            <a:ext cx="8507413" cy="4575175"/>
          </a:xfrm>
        </p:spPr>
        <p:txBody>
          <a:bodyPr/>
          <a:lstStyle/>
          <a:p>
            <a:pPr marL="1588" indent="-1588" eaLnBrk="1" hangingPunct="1">
              <a:buFont typeface="Wingdings 3" pitchFamily="18" charset="2"/>
              <a:buNone/>
            </a:pPr>
            <a:r>
              <a:rPr lang="en-US" sz="2400" b="0" dirty="0" smtClean="0"/>
              <a:t>Let:</a:t>
            </a:r>
          </a:p>
          <a:p>
            <a:pPr marL="1588" indent="-1588" eaLnBrk="1" hangingPunct="1">
              <a:buFont typeface="Wingdings 3" pitchFamily="18" charset="2"/>
              <a:buNone/>
            </a:pPr>
            <a:r>
              <a:rPr lang="en-US" sz="2400" b="0" dirty="0" smtClean="0"/>
              <a:t>		</a:t>
            </a:r>
          </a:p>
          <a:p>
            <a:pPr marL="1588" indent="-1588" eaLnBrk="1" hangingPunct="1">
              <a:buFont typeface="Wingdings 3" pitchFamily="18" charset="2"/>
              <a:buNone/>
            </a:pPr>
            <a:endParaRPr lang="en-US" sz="2400" b="0" dirty="0" smtClean="0"/>
          </a:p>
          <a:p>
            <a:pPr marL="1588" indent="-1588" eaLnBrk="1" hangingPunct="1">
              <a:buFont typeface="Wingdings 3" pitchFamily="18" charset="2"/>
              <a:buNone/>
            </a:pPr>
            <a:r>
              <a:rPr lang="en-US" sz="2400" b="0" dirty="0" smtClean="0"/>
              <a:t>Previous equation becomes:</a:t>
            </a:r>
          </a:p>
          <a:p>
            <a:pPr marL="1588" indent="-1588" eaLnBrk="1" hangingPunct="1">
              <a:buFont typeface="Wingdings 3" pitchFamily="18" charset="2"/>
              <a:buNone/>
            </a:pPr>
            <a:endParaRPr lang="en-US" sz="2400" b="0" dirty="0" smtClean="0"/>
          </a:p>
          <a:p>
            <a:pPr marL="1588" indent="-1588" eaLnBrk="1" hangingPunct="1">
              <a:buFont typeface="Wingdings 3" pitchFamily="18" charset="2"/>
              <a:buNone/>
            </a:pPr>
            <a:endParaRPr lang="en-US" sz="2400" b="0" dirty="0" smtClean="0"/>
          </a:p>
          <a:p>
            <a:pPr marL="1588" indent="-1588" eaLnBrk="1" hangingPunct="1">
              <a:buFont typeface="Wingdings 3" pitchFamily="18" charset="2"/>
              <a:buNone/>
            </a:pPr>
            <a:endParaRPr lang="en-US" sz="2400" b="0" dirty="0" smtClean="0"/>
          </a:p>
          <a:p>
            <a:pPr marL="1588" indent="-1588" eaLnBrk="1" hangingPunct="1">
              <a:buFont typeface="Wingdings 3" pitchFamily="18" charset="2"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Raleigh quotient </a:t>
            </a:r>
            <a:r>
              <a:rPr lang="en-US" sz="2400" b="0" dirty="0" smtClean="0"/>
              <a:t>of generalized </a:t>
            </a:r>
            <a:r>
              <a:rPr lang="en-US" sz="2400" b="0" dirty="0" err="1" smtClean="0"/>
              <a:t>eigenvalue</a:t>
            </a:r>
            <a:r>
              <a:rPr lang="en-US" sz="2400" b="0" dirty="0" smtClean="0"/>
              <a:t> problem</a:t>
            </a:r>
          </a:p>
          <a:p>
            <a:pPr marL="1588" indent="-1588" algn="ctr" eaLnBrk="1" hangingPunct="1">
              <a:buFont typeface="Wingdings 3" pitchFamily="18" charset="2"/>
              <a:buNone/>
            </a:pPr>
            <a:r>
              <a:rPr lang="en-US" sz="2800" b="0" i="1" dirty="0" err="1" smtClean="0">
                <a:latin typeface="Times New Roman" pitchFamily="18" charset="0"/>
              </a:rPr>
              <a:t>Gx</a:t>
            </a:r>
            <a:r>
              <a:rPr lang="en-US" sz="2800" b="0" i="1" dirty="0" smtClean="0">
                <a:latin typeface="Times New Roman" pitchFamily="18" charset="0"/>
              </a:rPr>
              <a:t> = </a:t>
            </a:r>
            <a:r>
              <a:rPr lang="en-US" sz="2800" b="0" i="1" dirty="0" smtClean="0">
                <a:latin typeface="Symbol" pitchFamily="18" charset="2"/>
                <a:sym typeface="Symbol" pitchFamily="18" charset="2"/>
              </a:rPr>
              <a:t> </a:t>
            </a:r>
            <a:r>
              <a:rPr lang="en-US" sz="2800" b="0" i="1" dirty="0" err="1" smtClean="0">
                <a:latin typeface="Times New Roman" pitchFamily="18" charset="0"/>
              </a:rPr>
              <a:t>Hx</a:t>
            </a:r>
            <a:endParaRPr lang="en-US" sz="2800" b="0" dirty="0" smtClean="0"/>
          </a:p>
        </p:txBody>
      </p:sp>
      <p:grpSp>
        <p:nvGrpSpPr>
          <p:cNvPr id="7" name="Group 124"/>
          <p:cNvGrpSpPr/>
          <p:nvPr/>
        </p:nvGrpSpPr>
        <p:grpSpPr>
          <a:xfrm>
            <a:off x="3063875" y="1143000"/>
            <a:ext cx="2727325" cy="1136650"/>
            <a:chOff x="5349875" y="2863850"/>
            <a:chExt cx="2727325" cy="1136650"/>
          </a:xfrm>
        </p:grpSpPr>
        <p:sp>
          <p:nvSpPr>
            <p:cNvPr id="8" name="AutoShape 26"/>
            <p:cNvSpPr>
              <a:spLocks noChangeAspect="1" noChangeArrowheads="1" noTextEdit="1"/>
            </p:cNvSpPr>
            <p:nvPr/>
          </p:nvSpPr>
          <p:spPr bwMode="auto">
            <a:xfrm>
              <a:off x="5349875" y="2863850"/>
              <a:ext cx="2727325" cy="113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6084888" y="3444875"/>
              <a:ext cx="1916113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7823200" y="3444875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7835900" y="2913063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5895975" y="3470275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5641975" y="3470275"/>
              <a:ext cx="1025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5426075" y="3456296"/>
              <a:ext cx="2099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ω,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7658100" y="3444875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6097588" y="3444875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7670800" y="2913063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6084888" y="2913063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38"/>
            <p:cNvSpPr>
              <a:spLocks noChangeArrowheads="1"/>
            </p:cNvSpPr>
            <p:nvPr/>
          </p:nvSpPr>
          <p:spPr bwMode="auto">
            <a:xfrm>
              <a:off x="5413375" y="3078163"/>
              <a:ext cx="61875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39"/>
            <p:cNvSpPr>
              <a:spLocks noChangeArrowheads="1"/>
            </p:cNvSpPr>
            <p:nvPr/>
          </p:nvSpPr>
          <p:spPr bwMode="auto">
            <a:xfrm>
              <a:off x="7367588" y="3444875"/>
              <a:ext cx="16350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40"/>
            <p:cNvSpPr>
              <a:spLocks noChangeArrowheads="1"/>
            </p:cNvSpPr>
            <p:nvPr/>
          </p:nvSpPr>
          <p:spPr bwMode="auto">
            <a:xfrm>
              <a:off x="6580188" y="3444875"/>
              <a:ext cx="27251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41"/>
            <p:cNvSpPr>
              <a:spLocks noChangeArrowheads="1"/>
            </p:cNvSpPr>
            <p:nvPr/>
          </p:nvSpPr>
          <p:spPr bwMode="auto">
            <a:xfrm>
              <a:off x="7380288" y="2913063"/>
              <a:ext cx="16350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42"/>
            <p:cNvSpPr>
              <a:spLocks noChangeArrowheads="1"/>
            </p:cNvSpPr>
            <p:nvPr/>
          </p:nvSpPr>
          <p:spPr bwMode="auto">
            <a:xfrm>
              <a:off x="6580188" y="2913063"/>
              <a:ext cx="27251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43"/>
            <p:cNvSpPr>
              <a:spLocks noChangeArrowheads="1"/>
            </p:cNvSpPr>
            <p:nvPr/>
          </p:nvSpPr>
          <p:spPr bwMode="auto">
            <a:xfrm>
              <a:off x="7202488" y="3444875"/>
              <a:ext cx="176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44"/>
            <p:cNvSpPr>
              <a:spLocks noChangeArrowheads="1"/>
            </p:cNvSpPr>
            <p:nvPr/>
          </p:nvSpPr>
          <p:spPr bwMode="auto">
            <a:xfrm>
              <a:off x="6338888" y="3444875"/>
              <a:ext cx="2420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45"/>
            <p:cNvSpPr>
              <a:spLocks noChangeArrowheads="1"/>
            </p:cNvSpPr>
            <p:nvPr/>
          </p:nvSpPr>
          <p:spPr bwMode="auto">
            <a:xfrm>
              <a:off x="7215188" y="2913063"/>
              <a:ext cx="176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46"/>
            <p:cNvSpPr>
              <a:spLocks noChangeArrowheads="1"/>
            </p:cNvSpPr>
            <p:nvPr/>
          </p:nvSpPr>
          <p:spPr bwMode="auto">
            <a:xfrm>
              <a:off x="6351588" y="2913063"/>
              <a:ext cx="2420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47"/>
            <p:cNvSpPr>
              <a:spLocks noChangeArrowheads="1"/>
            </p:cNvSpPr>
            <p:nvPr/>
          </p:nvSpPr>
          <p:spPr bwMode="auto">
            <a:xfrm>
              <a:off x="6923088" y="3444875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6935788" y="2913063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5756275" y="3444875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9" name="Gruppo 88"/>
          <p:cNvGrpSpPr/>
          <p:nvPr/>
        </p:nvGrpSpPr>
        <p:grpSpPr>
          <a:xfrm>
            <a:off x="914400" y="2819400"/>
            <a:ext cx="7666038" cy="442913"/>
            <a:chOff x="914400" y="2819400"/>
            <a:chExt cx="7666038" cy="442913"/>
          </a:xfrm>
        </p:grpSpPr>
        <p:sp>
          <p:nvSpPr>
            <p:cNvPr id="71686" name="AutoShape 6"/>
            <p:cNvSpPr>
              <a:spLocks noChangeAspect="1" noChangeArrowheads="1" noTextEdit="1"/>
            </p:cNvSpPr>
            <p:nvPr/>
          </p:nvSpPr>
          <p:spPr bwMode="auto">
            <a:xfrm>
              <a:off x="914400" y="2819400"/>
              <a:ext cx="7666038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8339138" y="2863885"/>
              <a:ext cx="22442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]'.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7702550" y="286388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6750050" y="2863885"/>
              <a:ext cx="1715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5783263" y="286388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5567363" y="286388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4613275" y="286388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94" name="Rectangle 14"/>
            <p:cNvSpPr>
              <a:spLocks noChangeArrowheads="1"/>
            </p:cNvSpPr>
            <p:nvPr/>
          </p:nvSpPr>
          <p:spPr bwMode="auto">
            <a:xfrm>
              <a:off x="3597275" y="2863885"/>
              <a:ext cx="1715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95" name="Rectangle 15"/>
            <p:cNvSpPr>
              <a:spLocks noChangeArrowheads="1"/>
            </p:cNvSpPr>
            <p:nvPr/>
          </p:nvSpPr>
          <p:spPr bwMode="auto">
            <a:xfrm>
              <a:off x="2630488" y="286388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96" name="Rectangle 16"/>
            <p:cNvSpPr>
              <a:spLocks noChangeArrowheads="1"/>
            </p:cNvSpPr>
            <p:nvPr/>
          </p:nvSpPr>
          <p:spPr bwMode="auto">
            <a:xfrm>
              <a:off x="2414588" y="286388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97" name="Rectangle 17"/>
            <p:cNvSpPr>
              <a:spLocks noChangeArrowheads="1"/>
            </p:cNvSpPr>
            <p:nvPr/>
          </p:nvSpPr>
          <p:spPr bwMode="auto">
            <a:xfrm>
              <a:off x="1447800" y="286388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98" name="Rectangle 18"/>
            <p:cNvSpPr>
              <a:spLocks noChangeArrowheads="1"/>
            </p:cNvSpPr>
            <p:nvPr/>
          </p:nvSpPr>
          <p:spPr bwMode="auto">
            <a:xfrm>
              <a:off x="8161338" y="2863885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99" name="Rectangle 19"/>
            <p:cNvSpPr>
              <a:spLocks noChangeArrowheads="1"/>
            </p:cNvSpPr>
            <p:nvPr/>
          </p:nvSpPr>
          <p:spPr bwMode="auto">
            <a:xfrm>
              <a:off x="7804150" y="2863885"/>
              <a:ext cx="1763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000" i="1" dirty="0" smtClean="0"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00" name="Rectangle 20"/>
            <p:cNvSpPr>
              <a:spLocks noChangeArrowheads="1"/>
            </p:cNvSpPr>
            <p:nvPr/>
          </p:nvSpPr>
          <p:spPr bwMode="auto">
            <a:xfrm>
              <a:off x="7296150" y="2863885"/>
              <a:ext cx="11541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01" name="Rectangle 21"/>
            <p:cNvSpPr>
              <a:spLocks noChangeArrowheads="1"/>
            </p:cNvSpPr>
            <p:nvPr/>
          </p:nvSpPr>
          <p:spPr bwMode="auto">
            <a:xfrm>
              <a:off x="6610350" y="2863885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02" name="Rectangle 22"/>
            <p:cNvSpPr>
              <a:spLocks noChangeArrowheads="1"/>
            </p:cNvSpPr>
            <p:nvPr/>
          </p:nvSpPr>
          <p:spPr bwMode="auto">
            <a:xfrm>
              <a:off x="5910263" y="2863885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03" name="Rectangle 23"/>
            <p:cNvSpPr>
              <a:spLocks noChangeArrowheads="1"/>
            </p:cNvSpPr>
            <p:nvPr/>
          </p:nvSpPr>
          <p:spPr bwMode="auto">
            <a:xfrm>
              <a:off x="5440363" y="2863885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04" name="Rectangle 24"/>
            <p:cNvSpPr>
              <a:spLocks noChangeArrowheads="1"/>
            </p:cNvSpPr>
            <p:nvPr/>
          </p:nvSpPr>
          <p:spPr bwMode="auto">
            <a:xfrm>
              <a:off x="4727575" y="2863885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05" name="Rectangle 25"/>
            <p:cNvSpPr>
              <a:spLocks noChangeArrowheads="1"/>
            </p:cNvSpPr>
            <p:nvPr/>
          </p:nvSpPr>
          <p:spPr bwMode="auto">
            <a:xfrm>
              <a:off x="4079875" y="2863885"/>
              <a:ext cx="213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06" name="Rectangle 26"/>
            <p:cNvSpPr>
              <a:spLocks noChangeArrowheads="1"/>
            </p:cNvSpPr>
            <p:nvPr/>
          </p:nvSpPr>
          <p:spPr bwMode="auto">
            <a:xfrm>
              <a:off x="3457575" y="2863885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07" name="Rectangle 27"/>
            <p:cNvSpPr>
              <a:spLocks noChangeArrowheads="1"/>
            </p:cNvSpPr>
            <p:nvPr/>
          </p:nvSpPr>
          <p:spPr bwMode="auto">
            <a:xfrm>
              <a:off x="2757488" y="2863885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08" name="Rectangle 28"/>
            <p:cNvSpPr>
              <a:spLocks noChangeArrowheads="1"/>
            </p:cNvSpPr>
            <p:nvPr/>
          </p:nvSpPr>
          <p:spPr bwMode="auto">
            <a:xfrm>
              <a:off x="2274888" y="2863885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09" name="Rectangle 29"/>
            <p:cNvSpPr>
              <a:spLocks noChangeArrowheads="1"/>
            </p:cNvSpPr>
            <p:nvPr/>
          </p:nvSpPr>
          <p:spPr bwMode="auto">
            <a:xfrm>
              <a:off x="1587500" y="2863885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10" name="Rectangle 30"/>
            <p:cNvSpPr>
              <a:spLocks noChangeArrowheads="1"/>
            </p:cNvSpPr>
            <p:nvPr/>
          </p:nvSpPr>
          <p:spPr bwMode="auto">
            <a:xfrm>
              <a:off x="952500" y="2863885"/>
              <a:ext cx="213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11" name="Rectangle 31"/>
            <p:cNvSpPr>
              <a:spLocks noChangeArrowheads="1"/>
            </p:cNvSpPr>
            <p:nvPr/>
          </p:nvSpPr>
          <p:spPr bwMode="auto">
            <a:xfrm>
              <a:off x="5656263" y="2819400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12" name="Rectangle 32"/>
            <p:cNvSpPr>
              <a:spLocks noChangeArrowheads="1"/>
            </p:cNvSpPr>
            <p:nvPr/>
          </p:nvSpPr>
          <p:spPr bwMode="auto">
            <a:xfrm>
              <a:off x="2503488" y="2819400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13" name="Rectangle 33"/>
            <p:cNvSpPr>
              <a:spLocks noChangeArrowheads="1"/>
            </p:cNvSpPr>
            <p:nvPr/>
          </p:nvSpPr>
          <p:spPr bwMode="auto">
            <a:xfrm>
              <a:off x="7958138" y="2863885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14" name="Rectangle 34"/>
            <p:cNvSpPr>
              <a:spLocks noChangeArrowheads="1"/>
            </p:cNvSpPr>
            <p:nvPr/>
          </p:nvSpPr>
          <p:spPr bwMode="auto">
            <a:xfrm>
              <a:off x="7499350" y="2863885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15" name="Rectangle 35"/>
            <p:cNvSpPr>
              <a:spLocks noChangeArrowheads="1"/>
            </p:cNvSpPr>
            <p:nvPr/>
          </p:nvSpPr>
          <p:spPr bwMode="auto">
            <a:xfrm>
              <a:off x="6407150" y="2863885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16" name="Rectangle 36"/>
            <p:cNvSpPr>
              <a:spLocks noChangeArrowheads="1"/>
            </p:cNvSpPr>
            <p:nvPr/>
          </p:nvSpPr>
          <p:spPr bwMode="auto">
            <a:xfrm>
              <a:off x="5224463" y="2863885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17" name="Rectangle 37"/>
            <p:cNvSpPr>
              <a:spLocks noChangeArrowheads="1"/>
            </p:cNvSpPr>
            <p:nvPr/>
          </p:nvSpPr>
          <p:spPr bwMode="auto">
            <a:xfrm>
              <a:off x="4397375" y="2863885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18" name="Rectangle 38"/>
            <p:cNvSpPr>
              <a:spLocks noChangeArrowheads="1"/>
            </p:cNvSpPr>
            <p:nvPr/>
          </p:nvSpPr>
          <p:spPr bwMode="auto">
            <a:xfrm>
              <a:off x="3254375" y="2863885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19" name="Rectangle 39"/>
            <p:cNvSpPr>
              <a:spLocks noChangeArrowheads="1"/>
            </p:cNvSpPr>
            <p:nvPr/>
          </p:nvSpPr>
          <p:spPr bwMode="auto">
            <a:xfrm>
              <a:off x="2071688" y="2863885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20" name="Rectangle 40"/>
            <p:cNvSpPr>
              <a:spLocks noChangeArrowheads="1"/>
            </p:cNvSpPr>
            <p:nvPr/>
          </p:nvSpPr>
          <p:spPr bwMode="auto">
            <a:xfrm>
              <a:off x="1244600" y="2863885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8" name="Gruppo 87"/>
          <p:cNvGrpSpPr/>
          <p:nvPr/>
        </p:nvGrpSpPr>
        <p:grpSpPr>
          <a:xfrm>
            <a:off x="3957638" y="4318000"/>
            <a:ext cx="1228725" cy="823843"/>
            <a:chOff x="3957638" y="4318000"/>
            <a:chExt cx="1228725" cy="823843"/>
          </a:xfrm>
        </p:grpSpPr>
        <p:sp>
          <p:nvSpPr>
            <p:cNvPr id="71723" name="AutoShape 43"/>
            <p:cNvSpPr>
              <a:spLocks noChangeAspect="1" noChangeArrowheads="1" noTextEdit="1"/>
            </p:cNvSpPr>
            <p:nvPr/>
          </p:nvSpPr>
          <p:spPr bwMode="auto">
            <a:xfrm>
              <a:off x="3957638" y="4343400"/>
              <a:ext cx="12287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725" name="Line 45"/>
            <p:cNvSpPr>
              <a:spLocks noChangeShapeType="1"/>
            </p:cNvSpPr>
            <p:nvPr/>
          </p:nvSpPr>
          <p:spPr bwMode="auto">
            <a:xfrm>
              <a:off x="4552951" y="4737100"/>
              <a:ext cx="569913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726" name="Rectangle 46"/>
            <p:cNvSpPr>
              <a:spLocks noChangeArrowheads="1"/>
            </p:cNvSpPr>
            <p:nvPr/>
          </p:nvSpPr>
          <p:spPr bwMode="auto">
            <a:xfrm>
              <a:off x="4768851" y="4787900"/>
              <a:ext cx="32861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Hz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27" name="Rectangle 47"/>
            <p:cNvSpPr>
              <a:spLocks noChangeArrowheads="1"/>
            </p:cNvSpPr>
            <p:nvPr/>
          </p:nvSpPr>
          <p:spPr bwMode="auto">
            <a:xfrm>
              <a:off x="4591051" y="4787900"/>
              <a:ext cx="11541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28" name="Rectangle 48"/>
            <p:cNvSpPr>
              <a:spLocks noChangeArrowheads="1"/>
            </p:cNvSpPr>
            <p:nvPr/>
          </p:nvSpPr>
          <p:spPr bwMode="auto">
            <a:xfrm>
              <a:off x="4768851" y="4368800"/>
              <a:ext cx="32861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Gz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29" name="Rectangle 49"/>
            <p:cNvSpPr>
              <a:spLocks noChangeArrowheads="1"/>
            </p:cNvSpPr>
            <p:nvPr/>
          </p:nvSpPr>
          <p:spPr bwMode="auto">
            <a:xfrm>
              <a:off x="4591051" y="4368800"/>
              <a:ext cx="11541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30" name="Rectangle 50"/>
            <p:cNvSpPr>
              <a:spLocks noChangeArrowheads="1"/>
            </p:cNvSpPr>
            <p:nvPr/>
          </p:nvSpPr>
          <p:spPr bwMode="auto">
            <a:xfrm>
              <a:off x="4311651" y="4724400"/>
              <a:ext cx="641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31" name="Rectangle 51"/>
            <p:cNvSpPr>
              <a:spLocks noChangeArrowheads="1"/>
            </p:cNvSpPr>
            <p:nvPr/>
          </p:nvSpPr>
          <p:spPr bwMode="auto">
            <a:xfrm>
              <a:off x="4198938" y="4762500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32" name="Rectangle 52"/>
            <p:cNvSpPr>
              <a:spLocks noChangeArrowheads="1"/>
            </p:cNvSpPr>
            <p:nvPr/>
          </p:nvSpPr>
          <p:spPr bwMode="auto">
            <a:xfrm>
              <a:off x="4008438" y="4762500"/>
              <a:ext cx="705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33" name="Rectangle 53"/>
            <p:cNvSpPr>
              <a:spLocks noChangeArrowheads="1"/>
            </p:cNvSpPr>
            <p:nvPr/>
          </p:nvSpPr>
          <p:spPr bwMode="auto">
            <a:xfrm>
              <a:off x="4718051" y="4737100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34" name="Rectangle 54"/>
            <p:cNvSpPr>
              <a:spLocks noChangeArrowheads="1"/>
            </p:cNvSpPr>
            <p:nvPr/>
          </p:nvSpPr>
          <p:spPr bwMode="auto">
            <a:xfrm>
              <a:off x="4718051" y="4318000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35" name="Rectangle 55"/>
            <p:cNvSpPr>
              <a:spLocks noChangeArrowheads="1"/>
            </p:cNvSpPr>
            <p:nvPr/>
          </p:nvSpPr>
          <p:spPr bwMode="auto">
            <a:xfrm>
              <a:off x="4375151" y="4724400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36" name="Rectangle 56"/>
            <p:cNvSpPr>
              <a:spLocks noChangeArrowheads="1"/>
            </p:cNvSpPr>
            <p:nvPr/>
          </p:nvSpPr>
          <p:spPr bwMode="auto">
            <a:xfrm>
              <a:off x="4071938" y="4749800"/>
              <a:ext cx="12824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Î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37" name="Rectangle 57"/>
            <p:cNvSpPr>
              <a:spLocks noChangeArrowheads="1"/>
            </p:cNvSpPr>
            <p:nvPr/>
          </p:nvSpPr>
          <p:spPr bwMode="auto">
            <a:xfrm>
              <a:off x="4438651" y="4724400"/>
              <a:ext cx="641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38" name="Rectangle 58"/>
            <p:cNvSpPr>
              <a:spLocks noChangeArrowheads="1"/>
            </p:cNvSpPr>
            <p:nvPr/>
          </p:nvSpPr>
          <p:spPr bwMode="auto">
            <a:xfrm>
              <a:off x="4021138" y="4457700"/>
              <a:ext cx="45845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accuracy (%)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40536"/>
            <a:ext cx="7772400" cy="546506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baseline="30000" dirty="0" smtClean="0"/>
              <a:t>(1)</a:t>
            </a:r>
            <a:r>
              <a:rPr lang="en-US" sz="2400" dirty="0" smtClean="0"/>
              <a:t> 10-fold </a:t>
            </a:r>
            <a:r>
              <a:rPr lang="en-US" sz="2400" baseline="30000" dirty="0" smtClean="0"/>
              <a:t> (2)</a:t>
            </a:r>
            <a:r>
              <a:rPr lang="en-US" sz="2400" dirty="0" smtClean="0"/>
              <a:t> LOO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17" t="18750" r="4008" b="12500"/>
          <a:stretch>
            <a:fillRect/>
          </a:stretch>
        </p:blipFill>
        <p:spPr bwMode="auto">
          <a:xfrm>
            <a:off x="457200" y="1143000"/>
            <a:ext cx="852345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762000" y="3419856"/>
          <a:ext cx="5342255" cy="2523744"/>
        </p:xfrm>
        <a:graphic>
          <a:graphicData uri="http://schemas.openxmlformats.org/drawingml/2006/table">
            <a:tbl>
              <a:tblPr/>
              <a:tblGrid>
                <a:gridCol w="1489075"/>
                <a:gridCol w="1283970"/>
                <a:gridCol w="1284605"/>
                <a:gridCol w="12846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Dataset</a:t>
                      </a:r>
                      <a:endParaRPr lang="it-IT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Null</a:t>
                      </a:r>
                      <a:endParaRPr lang="it-IT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ReGEC</a:t>
                      </a:r>
                      <a:r>
                        <a:rPr lang="it-IT" sz="18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800" b="1" baseline="300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(1)</a:t>
                      </a:r>
                      <a:endParaRPr lang="it-IT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SVM</a:t>
                      </a:r>
                      <a:r>
                        <a:rPr lang="it-IT" sz="1800" b="1" baseline="300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(2)</a:t>
                      </a:r>
                      <a:endParaRPr lang="it-IT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Leukemia</a:t>
                      </a:r>
                      <a:endParaRPr lang="it-IT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65.27</a:t>
                      </a:r>
                      <a:endParaRPr lang="it-IT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98.33</a:t>
                      </a:r>
                      <a:endParaRPr lang="it-IT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98.61</a:t>
                      </a:r>
                      <a:endParaRPr lang="it-IT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Prostate1</a:t>
                      </a:r>
                      <a:endParaRPr lang="it-IT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50.98</a:t>
                      </a:r>
                      <a:endParaRPr lang="it-IT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84.62</a:t>
                      </a:r>
                      <a:endParaRPr lang="it-IT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91.18</a:t>
                      </a:r>
                      <a:endParaRPr lang="it-IT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Prostate2</a:t>
                      </a:r>
                      <a:endParaRPr lang="it-IT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56.81</a:t>
                      </a:r>
                      <a:endParaRPr lang="it-IT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65.78</a:t>
                      </a:r>
                      <a:endParaRPr lang="it-IT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76.14</a:t>
                      </a:r>
                      <a:endParaRPr lang="it-IT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CNS</a:t>
                      </a:r>
                      <a:endParaRPr lang="it-IT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73.52</a:t>
                      </a:r>
                      <a:endParaRPr lang="it-IT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65.78</a:t>
                      </a:r>
                      <a:endParaRPr lang="it-IT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82.35</a:t>
                      </a:r>
                      <a:endParaRPr lang="it-IT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GCM</a:t>
                      </a:r>
                      <a:endParaRPr lang="it-IT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67.85</a:t>
                      </a:r>
                      <a:endParaRPr lang="it-IT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70.45</a:t>
                      </a:r>
                      <a:endParaRPr lang="it-IT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93.21</a:t>
                      </a:r>
                      <a:endParaRPr lang="it-IT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6955998" y="3629913"/>
            <a:ext cx="1959402" cy="1293054"/>
            <a:chOff x="795338" y="2514600"/>
            <a:chExt cx="4299328" cy="2837227"/>
          </a:xfrm>
        </p:grpSpPr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795338" y="3661982"/>
              <a:ext cx="708159" cy="829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i="1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</a:p>
          </p:txBody>
        </p:sp>
        <p:grpSp>
          <p:nvGrpSpPr>
            <p:cNvPr id="60" name="Gruppo 78"/>
            <p:cNvGrpSpPr/>
            <p:nvPr/>
          </p:nvGrpSpPr>
          <p:grpSpPr>
            <a:xfrm>
              <a:off x="2336801" y="3350832"/>
              <a:ext cx="1066800" cy="930275"/>
              <a:chOff x="2336801" y="3350832"/>
              <a:chExt cx="1066800" cy="930275"/>
            </a:xfrm>
          </p:grpSpPr>
          <p:sp>
            <p:nvSpPr>
              <p:cNvPr id="106" name="AutoShape 41"/>
              <p:cNvSpPr>
                <a:spLocks noChangeArrowheads="1"/>
              </p:cNvSpPr>
              <p:nvPr/>
            </p:nvSpPr>
            <p:spPr bwMode="auto">
              <a:xfrm>
                <a:off x="2336801" y="3817557"/>
                <a:ext cx="287338" cy="288925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it-IT" sz="1000" b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AutoShape 42"/>
              <p:cNvSpPr>
                <a:spLocks noChangeArrowheads="1"/>
              </p:cNvSpPr>
              <p:nvPr/>
            </p:nvSpPr>
            <p:spPr bwMode="auto">
              <a:xfrm>
                <a:off x="3116263" y="3992182"/>
                <a:ext cx="287338" cy="288925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it-IT" sz="1000" b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8" name="AutoShape 43"/>
              <p:cNvSpPr>
                <a:spLocks noChangeArrowheads="1"/>
              </p:cNvSpPr>
              <p:nvPr/>
            </p:nvSpPr>
            <p:spPr bwMode="auto">
              <a:xfrm>
                <a:off x="2830513" y="3350832"/>
                <a:ext cx="287338" cy="288925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it-IT" sz="1000" b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100070" y="2869799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34768" y="2711304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57675" y="2734056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88739" y="3255265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5" name="Gruppo 79"/>
            <p:cNvGrpSpPr/>
            <p:nvPr/>
          </p:nvGrpSpPr>
          <p:grpSpPr>
            <a:xfrm>
              <a:off x="811213" y="2514600"/>
              <a:ext cx="2538406" cy="1952635"/>
              <a:chOff x="811213" y="2514600"/>
              <a:chExt cx="2538406" cy="1952635"/>
            </a:xfrm>
          </p:grpSpPr>
          <p:sp>
            <p:nvSpPr>
              <p:cNvPr id="92" name="TextBox 13"/>
              <p:cNvSpPr txBox="1"/>
              <p:nvPr/>
            </p:nvSpPr>
            <p:spPr>
              <a:xfrm>
                <a:off x="2209799" y="3572256"/>
                <a:ext cx="585263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</a:rPr>
                  <a:t>– </a:t>
                </a:r>
                <a:endParaRPr lang="it-IT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Rectangle 14"/>
              <p:cNvSpPr>
                <a:spLocks noChangeArrowheads="1"/>
              </p:cNvSpPr>
              <p:nvPr/>
            </p:nvSpPr>
            <p:spPr bwMode="auto">
              <a:xfrm>
                <a:off x="811213" y="3638169"/>
                <a:ext cx="708159" cy="829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b="0" i="1">
                    <a:solidFill>
                      <a:srgbClr val="FF66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94" name="TextBox 15"/>
              <p:cNvSpPr txBox="1"/>
              <p:nvPr/>
            </p:nvSpPr>
            <p:spPr>
              <a:xfrm>
                <a:off x="1182443" y="3034392"/>
                <a:ext cx="585263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</a:rPr>
                  <a:t>– </a:t>
                </a:r>
                <a:endParaRPr lang="it-IT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456944" y="3150216"/>
                <a:ext cx="585263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</a:rPr>
                  <a:t>– </a:t>
                </a:r>
                <a:endParaRPr lang="it-IT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322832" y="2599943"/>
                <a:ext cx="585263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</a:rPr>
                  <a:t>– </a:t>
                </a:r>
                <a:endParaRPr lang="it-IT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819656" y="2514600"/>
                <a:ext cx="585263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</a:rPr>
                  <a:t>– </a:t>
                </a:r>
                <a:endParaRPr lang="it-IT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764356" y="2941320"/>
                <a:ext cx="585263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</a:rPr>
                  <a:t>– </a:t>
                </a:r>
                <a:endParaRPr lang="it-IT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459737" y="3034392"/>
                <a:ext cx="585263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</a:rPr>
                  <a:t>– </a:t>
                </a:r>
                <a:endParaRPr lang="it-IT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362201" y="3299569"/>
                <a:ext cx="585263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</a:rPr>
                  <a:t>– </a:t>
                </a:r>
                <a:endParaRPr lang="it-IT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106169" y="3262992"/>
                <a:ext cx="585263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</a:rPr>
                  <a:t>– </a:t>
                </a:r>
                <a:endParaRPr lang="it-IT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837943" y="3360528"/>
                <a:ext cx="585263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</a:rPr>
                  <a:t>– </a:t>
                </a:r>
                <a:endParaRPr lang="it-IT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411043" y="3485496"/>
                <a:ext cx="585263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</a:rPr>
                  <a:t>– </a:t>
                </a:r>
                <a:endParaRPr lang="it-IT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837943" y="3706369"/>
                <a:ext cx="585263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</a:rPr>
                  <a:t>– </a:t>
                </a:r>
                <a:endParaRPr lang="it-IT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304286" y="3698953"/>
                <a:ext cx="585263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</a:rPr>
                  <a:t>– </a:t>
                </a:r>
                <a:endParaRPr lang="it-IT" sz="1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6" name="Gruppo 81"/>
            <p:cNvGrpSpPr/>
            <p:nvPr/>
          </p:nvGrpSpPr>
          <p:grpSpPr>
            <a:xfrm>
              <a:off x="2637310" y="3392109"/>
              <a:ext cx="2457356" cy="1959718"/>
              <a:chOff x="2637310" y="3392109"/>
              <a:chExt cx="2457356" cy="1959718"/>
            </a:xfrm>
          </p:grpSpPr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4421188" y="3407983"/>
                <a:ext cx="641728" cy="701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75" name="Rectangle 74"/>
              <p:cNvSpPr>
                <a:spLocks noChangeArrowheads="1"/>
              </p:cNvSpPr>
              <p:nvPr/>
            </p:nvSpPr>
            <p:spPr bwMode="auto">
              <a:xfrm>
                <a:off x="4452938" y="3392109"/>
                <a:ext cx="641728" cy="701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 i="1">
                    <a:solidFill>
                      <a:srgbClr val="FFFF00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637310" y="4729081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875054" y="4809746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865120" y="4315968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076752" y="3895347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142487" y="4379977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267457" y="4684778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520439" y="3625705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419855" y="3941065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508247" y="4303779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706368" y="3867914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858769" y="4375513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496846" y="4306825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694966" y="4729081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002815" y="3514346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008119" y="4168248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55719" y="4375513"/>
                <a:ext cx="595226" cy="542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endParaRPr lang="it-IT" sz="1000" b="1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67" name="Gruppo 87"/>
            <p:cNvGrpSpPr/>
            <p:nvPr/>
          </p:nvGrpSpPr>
          <p:grpSpPr>
            <a:xfrm>
              <a:off x="1314451" y="2669794"/>
              <a:ext cx="3386137" cy="2520950"/>
              <a:chOff x="1314451" y="2669794"/>
              <a:chExt cx="3386137" cy="2520950"/>
            </a:xfrm>
          </p:grpSpPr>
          <p:sp>
            <p:nvSpPr>
              <p:cNvPr id="68" name="Line 38"/>
              <p:cNvSpPr>
                <a:spLocks noChangeShapeType="1"/>
              </p:cNvSpPr>
              <p:nvPr/>
            </p:nvSpPr>
            <p:spPr bwMode="auto">
              <a:xfrm flipV="1">
                <a:off x="1747838" y="2669794"/>
                <a:ext cx="2520950" cy="2520950"/>
              </a:xfrm>
              <a:prstGeom prst="line">
                <a:avLst/>
              </a:pr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 sz="1000"/>
              </a:p>
            </p:txBody>
          </p:sp>
          <p:sp>
            <p:nvSpPr>
              <p:cNvPr id="69" name="Line 44"/>
              <p:cNvSpPr>
                <a:spLocks noChangeShapeType="1"/>
              </p:cNvSpPr>
              <p:nvPr/>
            </p:nvSpPr>
            <p:spPr bwMode="auto">
              <a:xfrm flipV="1">
                <a:off x="2179638" y="2669794"/>
                <a:ext cx="2520950" cy="2520950"/>
              </a:xfrm>
              <a:prstGeom prst="line">
                <a:avLst/>
              </a:prstGeom>
              <a:noFill/>
              <a:ln w="76200" cap="rnd">
                <a:solidFill>
                  <a:srgbClr val="3333CC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 sz="1000"/>
              </a:p>
            </p:txBody>
          </p:sp>
          <p:sp>
            <p:nvSpPr>
              <p:cNvPr id="70" name="Line 45"/>
              <p:cNvSpPr>
                <a:spLocks noChangeShapeType="1"/>
              </p:cNvSpPr>
              <p:nvPr/>
            </p:nvSpPr>
            <p:spPr bwMode="auto">
              <a:xfrm flipV="1">
                <a:off x="1314451" y="2669794"/>
                <a:ext cx="2520950" cy="2520950"/>
              </a:xfrm>
              <a:prstGeom prst="line">
                <a:avLst/>
              </a:prstGeom>
              <a:noFill/>
              <a:ln w="76200" cap="rnd">
                <a:solidFill>
                  <a:srgbClr val="3333CC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 sz="1000"/>
              </a:p>
            </p:txBody>
          </p:sp>
          <p:grpSp>
            <p:nvGrpSpPr>
              <p:cNvPr id="71" name="Gruppo 86"/>
              <p:cNvGrpSpPr/>
              <p:nvPr/>
            </p:nvGrpSpPr>
            <p:grpSpPr>
              <a:xfrm>
                <a:off x="3429000" y="3048000"/>
                <a:ext cx="457200" cy="457200"/>
                <a:chOff x="3886200" y="2590800"/>
                <a:chExt cx="457200" cy="457200"/>
              </a:xfrm>
            </p:grpSpPr>
            <p:cxnSp>
              <p:nvCxnSpPr>
                <p:cNvPr id="72" name="Connettore 2 83"/>
                <p:cNvCxnSpPr/>
                <p:nvPr/>
              </p:nvCxnSpPr>
              <p:spPr>
                <a:xfrm rot="16200000" flipH="1">
                  <a:off x="4114800" y="2819400"/>
                  <a:ext cx="22860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ttore 2 85"/>
                <p:cNvCxnSpPr/>
                <p:nvPr/>
              </p:nvCxnSpPr>
              <p:spPr>
                <a:xfrm flipH="1" flipV="1">
                  <a:off x="3886200" y="2590800"/>
                  <a:ext cx="22860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9" name="Group 108"/>
          <p:cNvGrpSpPr/>
          <p:nvPr/>
        </p:nvGrpSpPr>
        <p:grpSpPr>
          <a:xfrm>
            <a:off x="6955998" y="5336346"/>
            <a:ext cx="1959402" cy="1293054"/>
            <a:chOff x="4946650" y="2590800"/>
            <a:chExt cx="4299329" cy="2837226"/>
          </a:xfrm>
        </p:grpSpPr>
        <p:sp>
          <p:nvSpPr>
            <p:cNvPr id="110" name="Line 35"/>
            <p:cNvSpPr>
              <a:spLocks noChangeShapeType="1"/>
            </p:cNvSpPr>
            <p:nvPr/>
          </p:nvSpPr>
          <p:spPr bwMode="auto">
            <a:xfrm flipV="1">
              <a:off x="5326062" y="2590800"/>
              <a:ext cx="1441450" cy="2374900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sz="1000"/>
            </a:p>
          </p:txBody>
        </p:sp>
        <p:sp>
          <p:nvSpPr>
            <p:cNvPr id="111" name="Line 40"/>
            <p:cNvSpPr>
              <a:spLocks noChangeShapeType="1"/>
            </p:cNvSpPr>
            <p:nvPr/>
          </p:nvSpPr>
          <p:spPr bwMode="auto">
            <a:xfrm flipV="1">
              <a:off x="6551612" y="3959225"/>
              <a:ext cx="1943100" cy="1223962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sz="100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455600" y="3798119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13" name="Rectangle 34"/>
            <p:cNvSpPr>
              <a:spLocks noChangeArrowheads="1"/>
            </p:cNvSpPr>
            <p:nvPr/>
          </p:nvSpPr>
          <p:spPr bwMode="auto">
            <a:xfrm>
              <a:off x="4946650" y="3776665"/>
              <a:ext cx="708159" cy="829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i="1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14" name="Rectangle 35"/>
            <p:cNvSpPr>
              <a:spLocks noChangeArrowheads="1"/>
            </p:cNvSpPr>
            <p:nvPr/>
          </p:nvSpPr>
          <p:spPr bwMode="auto">
            <a:xfrm>
              <a:off x="8572501" y="3522663"/>
              <a:ext cx="641728" cy="70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15" name="Rectangle 36"/>
            <p:cNvSpPr>
              <a:spLocks noChangeArrowheads="1"/>
            </p:cNvSpPr>
            <p:nvPr/>
          </p:nvSpPr>
          <p:spPr bwMode="auto">
            <a:xfrm>
              <a:off x="8604251" y="3506789"/>
              <a:ext cx="641728" cy="70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i="1" dirty="0">
                  <a:solidFill>
                    <a:srgbClr val="FFFF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16" name="Rectangle 37"/>
            <p:cNvSpPr>
              <a:spLocks noChangeArrowheads="1"/>
            </p:cNvSpPr>
            <p:nvPr/>
          </p:nvSpPr>
          <p:spPr bwMode="auto">
            <a:xfrm>
              <a:off x="4962524" y="3752850"/>
              <a:ext cx="708159" cy="829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solidFill>
                    <a:srgbClr val="FF66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361112" y="3671423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33757" y="3133559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608258" y="3249383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474143" y="2699111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970968" y="2613767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251382" y="2968966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486080" y="2810471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808987" y="2833223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611048" y="3133559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513513" y="3398733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257480" y="3362158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989256" y="3459694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562357" y="3584662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989256" y="3805535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876042" y="3276599"/>
              <a:ext cx="585263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– 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026365" y="4885945"/>
              <a:ext cx="595226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1100" b="1" dirty="0" smtClean="0">
                  <a:solidFill>
                    <a:schemeClr val="accent6"/>
                  </a:solidFill>
                </a:rPr>
                <a:t> </a:t>
              </a:r>
              <a:endParaRPr lang="it-IT" sz="1000" b="1" dirty="0">
                <a:solidFill>
                  <a:schemeClr val="accent6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016431" y="4392169"/>
              <a:ext cx="595226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1100" b="1" dirty="0" smtClean="0">
                  <a:solidFill>
                    <a:schemeClr val="accent6"/>
                  </a:solidFill>
                </a:rPr>
                <a:t> </a:t>
              </a:r>
              <a:endParaRPr lang="it-IT" sz="1000" b="1" dirty="0">
                <a:solidFill>
                  <a:schemeClr val="accent6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228065" y="3971545"/>
              <a:ext cx="595226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1100" b="1" dirty="0" smtClean="0">
                  <a:solidFill>
                    <a:schemeClr val="accent6"/>
                  </a:solidFill>
                </a:rPr>
                <a:t> </a:t>
              </a:r>
              <a:endParaRPr lang="it-IT" sz="1000" b="1" dirty="0">
                <a:solidFill>
                  <a:schemeClr val="accent6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293800" y="4456176"/>
              <a:ext cx="595226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1100" b="1" dirty="0" smtClean="0">
                  <a:solidFill>
                    <a:schemeClr val="accent6"/>
                  </a:solidFill>
                </a:rPr>
                <a:t> </a:t>
              </a:r>
              <a:endParaRPr lang="it-IT" sz="1000" b="1" dirty="0">
                <a:solidFill>
                  <a:schemeClr val="accent6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418768" y="4760977"/>
              <a:ext cx="595226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1100" b="1" dirty="0" smtClean="0">
                  <a:solidFill>
                    <a:schemeClr val="accent6"/>
                  </a:solidFill>
                </a:rPr>
                <a:t> </a:t>
              </a:r>
              <a:endParaRPr lang="it-IT" sz="1000" b="1" dirty="0">
                <a:solidFill>
                  <a:schemeClr val="accent6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671752" y="3701904"/>
              <a:ext cx="595226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1100" b="1" dirty="0" smtClean="0">
                  <a:solidFill>
                    <a:schemeClr val="accent6"/>
                  </a:solidFill>
                </a:rPr>
                <a:t> </a:t>
              </a:r>
              <a:endParaRPr lang="it-IT" sz="1000" b="1" dirty="0">
                <a:solidFill>
                  <a:schemeClr val="accent6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571168" y="4017264"/>
              <a:ext cx="595226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1100" b="1" dirty="0" smtClean="0">
                  <a:solidFill>
                    <a:schemeClr val="accent6"/>
                  </a:solidFill>
                </a:rPr>
                <a:t> </a:t>
              </a:r>
              <a:endParaRPr lang="it-IT" sz="1000" b="1" dirty="0">
                <a:solidFill>
                  <a:schemeClr val="accent6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59560" y="4379976"/>
              <a:ext cx="595226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1100" b="1" dirty="0" smtClean="0">
                  <a:solidFill>
                    <a:schemeClr val="accent6"/>
                  </a:solidFill>
                </a:rPr>
                <a:t> </a:t>
              </a:r>
              <a:endParaRPr lang="it-IT" sz="1000" b="1" dirty="0">
                <a:solidFill>
                  <a:schemeClr val="accent6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857681" y="3944113"/>
              <a:ext cx="595226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1100" b="1" dirty="0" smtClean="0">
                  <a:solidFill>
                    <a:schemeClr val="accent6"/>
                  </a:solidFill>
                </a:rPr>
                <a:t> </a:t>
              </a:r>
              <a:endParaRPr lang="it-IT" sz="1000" b="1" dirty="0">
                <a:solidFill>
                  <a:schemeClr val="accent6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010080" y="4451710"/>
              <a:ext cx="595226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1100" b="1" dirty="0" smtClean="0">
                  <a:solidFill>
                    <a:schemeClr val="accent6"/>
                  </a:solidFill>
                </a:rPr>
                <a:t> </a:t>
              </a:r>
              <a:endParaRPr lang="it-IT" sz="1000" b="1" dirty="0">
                <a:solidFill>
                  <a:schemeClr val="accent6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648159" y="4383024"/>
              <a:ext cx="595226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1100" b="1" dirty="0" smtClean="0">
                  <a:solidFill>
                    <a:schemeClr val="accent6"/>
                  </a:solidFill>
                </a:rPr>
                <a:t> </a:t>
              </a:r>
              <a:endParaRPr lang="it-IT" sz="1000" b="1" dirty="0">
                <a:solidFill>
                  <a:schemeClr val="accent6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846278" y="4805280"/>
              <a:ext cx="595226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1100" b="1" dirty="0" smtClean="0">
                  <a:solidFill>
                    <a:schemeClr val="accent6"/>
                  </a:solidFill>
                </a:rPr>
                <a:t> </a:t>
              </a:r>
              <a:endParaRPr lang="it-IT" sz="1000" b="1" dirty="0">
                <a:solidFill>
                  <a:schemeClr val="accent6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159432" y="4244447"/>
              <a:ext cx="595226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1100" b="1" dirty="0" smtClean="0">
                  <a:solidFill>
                    <a:schemeClr val="accent6"/>
                  </a:solidFill>
                </a:rPr>
                <a:t> </a:t>
              </a:r>
              <a:endParaRPr lang="it-IT" sz="1000" b="1" dirty="0">
                <a:solidFill>
                  <a:schemeClr val="accent6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007032" y="4451710"/>
              <a:ext cx="595226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1100" b="1" dirty="0" smtClean="0">
                  <a:solidFill>
                    <a:schemeClr val="accent6"/>
                  </a:solidFill>
                </a:rPr>
                <a:t> </a:t>
              </a:r>
              <a:endParaRPr lang="it-IT" sz="10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6897268" y="3398967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SVM</a:t>
            </a:r>
            <a:endParaRPr lang="it-IT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6897268" y="4999167"/>
            <a:ext cx="86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ReGEC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trick</a:t>
            </a:r>
            <a:endParaRPr lang="en-US" dirty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6149975" cy="5589587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When cases are not linearly separable, embed points </a:t>
            </a:r>
            <a:r>
              <a:rPr lang="en-US" sz="2800" b="0" dirty="0"/>
              <a:t>into a nonlinear </a:t>
            </a:r>
            <a:r>
              <a:rPr lang="en-US" sz="2800" b="0" dirty="0" smtClean="0"/>
              <a:t>space</a:t>
            </a:r>
          </a:p>
          <a:p>
            <a:r>
              <a:rPr lang="en-US" sz="2800" b="0" dirty="0" smtClean="0"/>
              <a:t>Kernel </a:t>
            </a:r>
            <a:r>
              <a:rPr lang="en-US" sz="2800" b="0" dirty="0"/>
              <a:t>functions, like the </a:t>
            </a:r>
            <a:r>
              <a:rPr lang="en-US" sz="2800" b="0" i="1" dirty="0" smtClean="0"/>
              <a:t>RBF kernel </a:t>
            </a:r>
            <a:r>
              <a:rPr lang="en-US" sz="2800" b="0" dirty="0"/>
              <a:t>: </a:t>
            </a:r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 smtClean="0"/>
          </a:p>
          <a:p>
            <a:r>
              <a:rPr lang="en-US" sz="2800" b="0" dirty="0" smtClean="0"/>
              <a:t>Each </a:t>
            </a:r>
            <a:r>
              <a:rPr lang="en-US" sz="2800" b="0" dirty="0"/>
              <a:t>element of kernel matrix is:</a:t>
            </a:r>
          </a:p>
          <a:p>
            <a:endParaRPr lang="en-US" sz="2800" b="0" dirty="0"/>
          </a:p>
          <a:p>
            <a:endParaRPr lang="en-US" sz="2800" b="0" dirty="0"/>
          </a:p>
        </p:txBody>
      </p:sp>
      <p:grpSp>
        <p:nvGrpSpPr>
          <p:cNvPr id="75" name="Group 74"/>
          <p:cNvGrpSpPr/>
          <p:nvPr/>
        </p:nvGrpSpPr>
        <p:grpSpPr>
          <a:xfrm>
            <a:off x="1981200" y="3387725"/>
            <a:ext cx="3192463" cy="1031875"/>
            <a:chOff x="2974975" y="2916238"/>
            <a:chExt cx="3192463" cy="1031875"/>
          </a:xfrm>
        </p:grpSpPr>
        <p:sp>
          <p:nvSpPr>
            <p:cNvPr id="52273" name="AutoShape 49"/>
            <p:cNvSpPr>
              <a:spLocks noChangeAspect="1" noChangeArrowheads="1" noTextEdit="1"/>
            </p:cNvSpPr>
            <p:nvPr/>
          </p:nvSpPr>
          <p:spPr bwMode="auto">
            <a:xfrm>
              <a:off x="2974975" y="2916238"/>
              <a:ext cx="3192463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275" name="Line 51"/>
            <p:cNvSpPr>
              <a:spLocks noChangeShapeType="1"/>
            </p:cNvSpPr>
            <p:nvPr/>
          </p:nvSpPr>
          <p:spPr bwMode="auto">
            <a:xfrm>
              <a:off x="5187950" y="3349626"/>
              <a:ext cx="89058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276" name="Rectangle 52"/>
            <p:cNvSpPr>
              <a:spLocks noChangeArrowheads="1"/>
            </p:cNvSpPr>
            <p:nvPr/>
          </p:nvSpPr>
          <p:spPr bwMode="auto">
            <a:xfrm>
              <a:off x="5543550" y="3362326"/>
              <a:ext cx="1394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s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7" name="Rectangle 53"/>
            <p:cNvSpPr>
              <a:spLocks noChangeArrowheads="1"/>
            </p:cNvSpPr>
            <p:nvPr/>
          </p:nvSpPr>
          <p:spPr bwMode="auto">
            <a:xfrm>
              <a:off x="5964238" y="2967038"/>
              <a:ext cx="8335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8" name="Rectangle 54"/>
            <p:cNvSpPr>
              <a:spLocks noChangeArrowheads="1"/>
            </p:cNvSpPr>
            <p:nvPr/>
          </p:nvSpPr>
          <p:spPr bwMode="auto">
            <a:xfrm>
              <a:off x="5862638" y="3019426"/>
              <a:ext cx="929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9" name="Rectangle 55"/>
            <p:cNvSpPr>
              <a:spLocks noChangeArrowheads="1"/>
            </p:cNvSpPr>
            <p:nvPr/>
          </p:nvSpPr>
          <p:spPr bwMode="auto">
            <a:xfrm>
              <a:off x="5187950" y="3019426"/>
              <a:ext cx="929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0" name="Rectangle 56"/>
            <p:cNvSpPr>
              <a:spLocks noChangeArrowheads="1"/>
            </p:cNvSpPr>
            <p:nvPr/>
          </p:nvSpPr>
          <p:spPr bwMode="auto">
            <a:xfrm>
              <a:off x="4322763" y="3362326"/>
              <a:ext cx="1362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1" name="Rectangle 57"/>
            <p:cNvSpPr>
              <a:spLocks noChangeArrowheads="1"/>
            </p:cNvSpPr>
            <p:nvPr/>
          </p:nvSpPr>
          <p:spPr bwMode="auto">
            <a:xfrm>
              <a:off x="3802063" y="3362326"/>
              <a:ext cx="10259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2" name="Rectangle 58"/>
            <p:cNvSpPr>
              <a:spLocks noChangeArrowheads="1"/>
            </p:cNvSpPr>
            <p:nvPr/>
          </p:nvSpPr>
          <p:spPr bwMode="auto">
            <a:xfrm>
              <a:off x="3355975" y="3362326"/>
              <a:ext cx="1362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3" name="Rectangle 59"/>
            <p:cNvSpPr>
              <a:spLocks noChangeArrowheads="1"/>
            </p:cNvSpPr>
            <p:nvPr/>
          </p:nvSpPr>
          <p:spPr bwMode="auto">
            <a:xfrm>
              <a:off x="5786438" y="3133726"/>
              <a:ext cx="4648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4" name="Rectangle 60"/>
            <p:cNvSpPr>
              <a:spLocks noChangeArrowheads="1"/>
            </p:cNvSpPr>
            <p:nvPr/>
          </p:nvSpPr>
          <p:spPr bwMode="auto">
            <a:xfrm>
              <a:off x="5403850" y="3133726"/>
              <a:ext cx="4648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5" name="Rectangle 61"/>
            <p:cNvSpPr>
              <a:spLocks noChangeArrowheads="1"/>
            </p:cNvSpPr>
            <p:nvPr/>
          </p:nvSpPr>
          <p:spPr bwMode="auto">
            <a:xfrm>
              <a:off x="5646738" y="3019426"/>
              <a:ext cx="1025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6" name="Rectangle 62"/>
            <p:cNvSpPr>
              <a:spLocks noChangeArrowheads="1"/>
            </p:cNvSpPr>
            <p:nvPr/>
          </p:nvSpPr>
          <p:spPr bwMode="auto">
            <a:xfrm>
              <a:off x="5302250" y="3019426"/>
              <a:ext cx="1025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7" name="Rectangle 63"/>
            <p:cNvSpPr>
              <a:spLocks noChangeArrowheads="1"/>
            </p:cNvSpPr>
            <p:nvPr/>
          </p:nvSpPr>
          <p:spPr bwMode="auto">
            <a:xfrm>
              <a:off x="4195763" y="3617913"/>
              <a:ext cx="641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8" name="Rectangle 64"/>
            <p:cNvSpPr>
              <a:spLocks noChangeArrowheads="1"/>
            </p:cNvSpPr>
            <p:nvPr/>
          </p:nvSpPr>
          <p:spPr bwMode="auto">
            <a:xfrm>
              <a:off x="3700463" y="3617913"/>
              <a:ext cx="641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9" name="Rectangle 65"/>
            <p:cNvSpPr>
              <a:spLocks noChangeArrowheads="1"/>
            </p:cNvSpPr>
            <p:nvPr/>
          </p:nvSpPr>
          <p:spPr bwMode="auto">
            <a:xfrm>
              <a:off x="4845050" y="3349626"/>
              <a:ext cx="18274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0" name="Rectangle 66"/>
            <p:cNvSpPr>
              <a:spLocks noChangeArrowheads="1"/>
            </p:cNvSpPr>
            <p:nvPr/>
          </p:nvSpPr>
          <p:spPr bwMode="auto">
            <a:xfrm>
              <a:off x="3979863" y="3349626"/>
              <a:ext cx="18274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1" name="Rectangle 67"/>
            <p:cNvSpPr>
              <a:spLocks noChangeArrowheads="1"/>
            </p:cNvSpPr>
            <p:nvPr/>
          </p:nvSpPr>
          <p:spPr bwMode="auto">
            <a:xfrm>
              <a:off x="3522663" y="3349626"/>
              <a:ext cx="18274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2" name="Rectangle 68"/>
            <p:cNvSpPr>
              <a:spLocks noChangeArrowheads="1"/>
            </p:cNvSpPr>
            <p:nvPr/>
          </p:nvSpPr>
          <p:spPr bwMode="auto">
            <a:xfrm>
              <a:off x="3051175" y="3349626"/>
              <a:ext cx="27411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3" name="Rectangle 69"/>
            <p:cNvSpPr>
              <a:spLocks noChangeArrowheads="1"/>
            </p:cNvSpPr>
            <p:nvPr/>
          </p:nvSpPr>
          <p:spPr bwMode="auto">
            <a:xfrm>
              <a:off x="5492750" y="2994026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4" name="Rectangle 70"/>
            <p:cNvSpPr>
              <a:spLocks noChangeArrowheads="1"/>
            </p:cNvSpPr>
            <p:nvPr/>
          </p:nvSpPr>
          <p:spPr bwMode="auto">
            <a:xfrm>
              <a:off x="5048250" y="3184526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5" name="Rectangle 71"/>
            <p:cNvSpPr>
              <a:spLocks noChangeArrowheads="1"/>
            </p:cNvSpPr>
            <p:nvPr/>
          </p:nvSpPr>
          <p:spPr bwMode="auto">
            <a:xfrm>
              <a:off x="4538663" y="3311526"/>
              <a:ext cx="22602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152650" y="5105400"/>
            <a:ext cx="3257550" cy="1031875"/>
            <a:chOff x="-1981200" y="5105400"/>
            <a:chExt cx="3257550" cy="1031875"/>
          </a:xfrm>
        </p:grpSpPr>
        <p:sp>
          <p:nvSpPr>
            <p:cNvPr id="52323" name="AutoShape 99"/>
            <p:cNvSpPr>
              <a:spLocks noChangeAspect="1" noChangeArrowheads="1" noTextEdit="1"/>
            </p:cNvSpPr>
            <p:nvPr/>
          </p:nvSpPr>
          <p:spPr bwMode="auto">
            <a:xfrm>
              <a:off x="-1981200" y="5105400"/>
              <a:ext cx="3257550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325" name="Line 101"/>
            <p:cNvSpPr>
              <a:spLocks noChangeShapeType="1"/>
            </p:cNvSpPr>
            <p:nvPr/>
          </p:nvSpPr>
          <p:spPr bwMode="auto">
            <a:xfrm>
              <a:off x="271463" y="5545138"/>
              <a:ext cx="92868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326" name="Rectangle 102"/>
            <p:cNvSpPr>
              <a:spLocks noChangeArrowheads="1"/>
            </p:cNvSpPr>
            <p:nvPr/>
          </p:nvSpPr>
          <p:spPr bwMode="auto">
            <a:xfrm>
              <a:off x="639763" y="5545138"/>
              <a:ext cx="1394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s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7" name="Rectangle 103"/>
            <p:cNvSpPr>
              <a:spLocks noChangeArrowheads="1"/>
            </p:cNvSpPr>
            <p:nvPr/>
          </p:nvSpPr>
          <p:spPr bwMode="auto">
            <a:xfrm>
              <a:off x="1085850" y="5156200"/>
              <a:ext cx="8335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8" name="Rectangle 104"/>
            <p:cNvSpPr>
              <a:spLocks noChangeArrowheads="1"/>
            </p:cNvSpPr>
            <p:nvPr/>
          </p:nvSpPr>
          <p:spPr bwMode="auto">
            <a:xfrm>
              <a:off x="984250" y="5218113"/>
              <a:ext cx="929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9" name="Rectangle 105"/>
            <p:cNvSpPr>
              <a:spLocks noChangeArrowheads="1"/>
            </p:cNvSpPr>
            <p:nvPr/>
          </p:nvSpPr>
          <p:spPr bwMode="auto">
            <a:xfrm>
              <a:off x="271463" y="5218113"/>
              <a:ext cx="929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0" name="Rectangle 106"/>
            <p:cNvSpPr>
              <a:spLocks noChangeArrowheads="1"/>
            </p:cNvSpPr>
            <p:nvPr/>
          </p:nvSpPr>
          <p:spPr bwMode="auto">
            <a:xfrm>
              <a:off x="-798513" y="5507038"/>
              <a:ext cx="1362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1" name="Rectangle 107"/>
            <p:cNvSpPr>
              <a:spLocks noChangeArrowheads="1"/>
            </p:cNvSpPr>
            <p:nvPr/>
          </p:nvSpPr>
          <p:spPr bwMode="auto">
            <a:xfrm>
              <a:off x="-1192213" y="5557838"/>
              <a:ext cx="10259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2" name="Rectangle 108"/>
            <p:cNvSpPr>
              <a:spLocks noChangeArrowheads="1"/>
            </p:cNvSpPr>
            <p:nvPr/>
          </p:nvSpPr>
          <p:spPr bwMode="auto">
            <a:xfrm>
              <a:off x="-1587500" y="5507038"/>
              <a:ext cx="1362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3" name="Rectangle 109"/>
            <p:cNvSpPr>
              <a:spLocks noChangeArrowheads="1"/>
            </p:cNvSpPr>
            <p:nvPr/>
          </p:nvSpPr>
          <p:spPr bwMode="auto">
            <a:xfrm>
              <a:off x="908050" y="5319713"/>
              <a:ext cx="4648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4" name="Rectangle 110"/>
            <p:cNvSpPr>
              <a:spLocks noChangeArrowheads="1"/>
            </p:cNvSpPr>
            <p:nvPr/>
          </p:nvSpPr>
          <p:spPr bwMode="auto">
            <a:xfrm>
              <a:off x="512763" y="5319713"/>
              <a:ext cx="4648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5" name="Rectangle 111"/>
            <p:cNvSpPr>
              <a:spLocks noChangeArrowheads="1"/>
            </p:cNvSpPr>
            <p:nvPr/>
          </p:nvSpPr>
          <p:spPr bwMode="auto">
            <a:xfrm>
              <a:off x="385763" y="5218113"/>
              <a:ext cx="1410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6" name="Rectangle 112"/>
            <p:cNvSpPr>
              <a:spLocks noChangeArrowheads="1"/>
            </p:cNvSpPr>
            <p:nvPr/>
          </p:nvSpPr>
          <p:spPr bwMode="auto">
            <a:xfrm>
              <a:off x="-644525" y="5797550"/>
              <a:ext cx="1282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ij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7" name="Rectangle 113"/>
            <p:cNvSpPr>
              <a:spLocks noChangeArrowheads="1"/>
            </p:cNvSpPr>
            <p:nvPr/>
          </p:nvSpPr>
          <p:spPr bwMode="auto">
            <a:xfrm>
              <a:off x="-73025" y="5545138"/>
              <a:ext cx="18274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8" name="Rectangle 114"/>
            <p:cNvSpPr>
              <a:spLocks noChangeArrowheads="1"/>
            </p:cNvSpPr>
            <p:nvPr/>
          </p:nvSpPr>
          <p:spPr bwMode="auto">
            <a:xfrm>
              <a:off x="-1420813" y="5507038"/>
              <a:ext cx="25006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9" name="Rectangle 115"/>
            <p:cNvSpPr>
              <a:spLocks noChangeArrowheads="1"/>
            </p:cNvSpPr>
            <p:nvPr/>
          </p:nvSpPr>
          <p:spPr bwMode="auto">
            <a:xfrm>
              <a:off x="-1905000" y="5507038"/>
              <a:ext cx="27411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0" name="Rectangle 116"/>
            <p:cNvSpPr>
              <a:spLocks noChangeArrowheads="1"/>
            </p:cNvSpPr>
            <p:nvPr/>
          </p:nvSpPr>
          <p:spPr bwMode="auto">
            <a:xfrm>
              <a:off x="741363" y="5192713"/>
              <a:ext cx="1394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1" name="Rectangle 117"/>
            <p:cNvSpPr>
              <a:spLocks noChangeArrowheads="1"/>
            </p:cNvSpPr>
            <p:nvPr/>
          </p:nvSpPr>
          <p:spPr bwMode="auto">
            <a:xfrm>
              <a:off x="601663" y="5192713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2" name="Rectangle 118"/>
            <p:cNvSpPr>
              <a:spLocks noChangeArrowheads="1"/>
            </p:cNvSpPr>
            <p:nvPr/>
          </p:nvSpPr>
          <p:spPr bwMode="auto">
            <a:xfrm>
              <a:off x="131763" y="5368925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3" name="Rectangle 119"/>
            <p:cNvSpPr>
              <a:spLocks noChangeArrowheads="1"/>
            </p:cNvSpPr>
            <p:nvPr/>
          </p:nvSpPr>
          <p:spPr bwMode="auto">
            <a:xfrm>
              <a:off x="-377825" y="5507038"/>
              <a:ext cx="22602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4" name="Rectangle 120"/>
            <p:cNvSpPr>
              <a:spLocks noChangeArrowheads="1"/>
            </p:cNvSpPr>
            <p:nvPr/>
          </p:nvSpPr>
          <p:spPr bwMode="auto">
            <a:xfrm>
              <a:off x="-1039813" y="5507038"/>
              <a:ext cx="24686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23" name="Picture 3" descr="C:\Users\mariog\condivisa\ISI\gaussian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1125" y="1676400"/>
            <a:ext cx="2472875" cy="1828800"/>
          </a:xfrm>
          <a:prstGeom prst="rect">
            <a:avLst/>
          </a:prstGeom>
          <a:noFill/>
        </p:spPr>
      </p:pic>
      <p:pic>
        <p:nvPicPr>
          <p:cNvPr id="30724" name="Picture 4" descr="C:\Users\mariog\condivisa\ISI\gaussian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1125" y="3505200"/>
            <a:ext cx="2472875" cy="1828800"/>
          </a:xfrm>
          <a:prstGeom prst="rect">
            <a:avLst/>
          </a:prstGeom>
          <a:noFill/>
        </p:spPr>
      </p:pic>
      <p:sp>
        <p:nvSpPr>
          <p:cNvPr id="59" name="TextBox 85"/>
          <p:cNvSpPr txBox="1"/>
          <p:nvPr/>
        </p:nvSpPr>
        <p:spPr>
          <a:xfrm>
            <a:off x="7606094" y="568179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grpSp>
        <p:nvGrpSpPr>
          <p:cNvPr id="70" name="Gruppo 69"/>
          <p:cNvGrpSpPr/>
          <p:nvPr/>
        </p:nvGrpSpPr>
        <p:grpSpPr>
          <a:xfrm>
            <a:off x="7024686" y="38096"/>
            <a:ext cx="1659153" cy="1545140"/>
            <a:chOff x="7024686" y="38096"/>
            <a:chExt cx="1659153" cy="1545140"/>
          </a:xfrm>
        </p:grpSpPr>
        <p:sp>
          <p:nvSpPr>
            <p:cNvPr id="57" name="TextBox 73"/>
            <p:cNvSpPr txBox="1"/>
            <p:nvPr/>
          </p:nvSpPr>
          <p:spPr>
            <a:xfrm>
              <a:off x="7102507" y="39458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85"/>
            <p:cNvSpPr txBox="1"/>
            <p:nvPr/>
          </p:nvSpPr>
          <p:spPr>
            <a:xfrm>
              <a:off x="7504176" y="653903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60" name="TextBox 85"/>
            <p:cNvSpPr txBox="1"/>
            <p:nvPr/>
          </p:nvSpPr>
          <p:spPr>
            <a:xfrm>
              <a:off x="7574753" y="390821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61" name="TextBox 85"/>
            <p:cNvSpPr txBox="1"/>
            <p:nvPr/>
          </p:nvSpPr>
          <p:spPr>
            <a:xfrm>
              <a:off x="7780814" y="619124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62" name="TextBox 85"/>
            <p:cNvSpPr txBox="1"/>
            <p:nvPr/>
          </p:nvSpPr>
          <p:spPr>
            <a:xfrm>
              <a:off x="7716519" y="466724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63" name="TextBox 73"/>
            <p:cNvSpPr txBox="1"/>
            <p:nvPr/>
          </p:nvSpPr>
          <p:spPr>
            <a:xfrm>
              <a:off x="7663446" y="38096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73"/>
            <p:cNvSpPr txBox="1"/>
            <p:nvPr/>
          </p:nvSpPr>
          <p:spPr>
            <a:xfrm>
              <a:off x="8193885" y="57449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73"/>
            <p:cNvSpPr txBox="1"/>
            <p:nvPr/>
          </p:nvSpPr>
          <p:spPr>
            <a:xfrm>
              <a:off x="8284371" y="721515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73"/>
            <p:cNvSpPr txBox="1"/>
            <p:nvPr/>
          </p:nvSpPr>
          <p:spPr>
            <a:xfrm>
              <a:off x="8125408" y="1121563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73"/>
            <p:cNvSpPr txBox="1"/>
            <p:nvPr/>
          </p:nvSpPr>
          <p:spPr>
            <a:xfrm>
              <a:off x="7686676" y="1121571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73"/>
            <p:cNvSpPr txBox="1"/>
            <p:nvPr/>
          </p:nvSpPr>
          <p:spPr>
            <a:xfrm>
              <a:off x="7177086" y="1093296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TextBox 73"/>
            <p:cNvSpPr txBox="1"/>
            <p:nvPr/>
          </p:nvSpPr>
          <p:spPr>
            <a:xfrm>
              <a:off x="7024686" y="604838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1" name="TextBox 85"/>
          <p:cNvSpPr txBox="1"/>
          <p:nvPr/>
        </p:nvSpPr>
        <p:spPr>
          <a:xfrm>
            <a:off x="7609055" y="5681399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grpSp>
        <p:nvGrpSpPr>
          <p:cNvPr id="72" name="Gruppo 71"/>
          <p:cNvGrpSpPr/>
          <p:nvPr/>
        </p:nvGrpSpPr>
        <p:grpSpPr>
          <a:xfrm>
            <a:off x="7027647" y="5151316"/>
            <a:ext cx="1659153" cy="1545140"/>
            <a:chOff x="7024686" y="38096"/>
            <a:chExt cx="1659153" cy="1545140"/>
          </a:xfrm>
        </p:grpSpPr>
        <p:sp>
          <p:nvSpPr>
            <p:cNvPr id="73" name="TextBox 73"/>
            <p:cNvSpPr txBox="1"/>
            <p:nvPr/>
          </p:nvSpPr>
          <p:spPr>
            <a:xfrm>
              <a:off x="7102507" y="39458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74" name="TextBox 85"/>
            <p:cNvSpPr txBox="1"/>
            <p:nvPr/>
          </p:nvSpPr>
          <p:spPr>
            <a:xfrm>
              <a:off x="7504176" y="653903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76" name="TextBox 85"/>
            <p:cNvSpPr txBox="1"/>
            <p:nvPr/>
          </p:nvSpPr>
          <p:spPr>
            <a:xfrm>
              <a:off x="7574753" y="390821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77" name="TextBox 85"/>
            <p:cNvSpPr txBox="1"/>
            <p:nvPr/>
          </p:nvSpPr>
          <p:spPr>
            <a:xfrm>
              <a:off x="7780814" y="619124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78" name="TextBox 85"/>
            <p:cNvSpPr txBox="1"/>
            <p:nvPr/>
          </p:nvSpPr>
          <p:spPr>
            <a:xfrm>
              <a:off x="7716519" y="466724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79" name="TextBox 73"/>
            <p:cNvSpPr txBox="1"/>
            <p:nvPr/>
          </p:nvSpPr>
          <p:spPr>
            <a:xfrm>
              <a:off x="7663446" y="38096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3"/>
            <p:cNvSpPr txBox="1"/>
            <p:nvPr/>
          </p:nvSpPr>
          <p:spPr>
            <a:xfrm>
              <a:off x="8193885" y="57449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73"/>
            <p:cNvSpPr txBox="1"/>
            <p:nvPr/>
          </p:nvSpPr>
          <p:spPr>
            <a:xfrm>
              <a:off x="8284371" y="721515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73"/>
            <p:cNvSpPr txBox="1"/>
            <p:nvPr/>
          </p:nvSpPr>
          <p:spPr>
            <a:xfrm>
              <a:off x="8125408" y="1121563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73"/>
            <p:cNvSpPr txBox="1"/>
            <p:nvPr/>
          </p:nvSpPr>
          <p:spPr>
            <a:xfrm>
              <a:off x="7686676" y="1121571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73"/>
            <p:cNvSpPr txBox="1"/>
            <p:nvPr/>
          </p:nvSpPr>
          <p:spPr>
            <a:xfrm>
              <a:off x="7177086" y="1093296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73"/>
            <p:cNvSpPr txBox="1"/>
            <p:nvPr/>
          </p:nvSpPr>
          <p:spPr>
            <a:xfrm>
              <a:off x="7024686" y="604838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6" name="Ovale 85"/>
          <p:cNvSpPr/>
          <p:nvPr/>
        </p:nvSpPr>
        <p:spPr>
          <a:xfrm>
            <a:off x="7418832" y="5544312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Generalization of the method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2"/>
            <a:ext cx="5181600" cy="543718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0" dirty="0" smtClean="0"/>
              <a:t>In case of noisy data, surfaces can be very tangled</a:t>
            </a:r>
          </a:p>
          <a:p>
            <a:pPr eaLnBrk="1" hangingPunct="1">
              <a:lnSpc>
                <a:spcPct val="110000"/>
              </a:lnSpc>
            </a:pPr>
            <a:endParaRPr lang="en-US" sz="2800" b="0" dirty="0" smtClean="0"/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Course of </a:t>
            </a:r>
            <a:r>
              <a:rPr lang="en-US" sz="2800" dirty="0" err="1" smtClean="0"/>
              <a:t>dimesionality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affects results</a:t>
            </a:r>
          </a:p>
          <a:p>
            <a:pPr eaLnBrk="1" hangingPunct="1">
              <a:lnSpc>
                <a:spcPct val="110000"/>
              </a:lnSpc>
            </a:pPr>
            <a:endParaRPr lang="en-US" sz="2800" b="0" dirty="0" smtClean="0"/>
          </a:p>
          <a:p>
            <a:pPr eaLnBrk="1" hangingPunct="1">
              <a:lnSpc>
                <a:spcPct val="110000"/>
              </a:lnSpc>
            </a:pPr>
            <a:r>
              <a:rPr lang="en-US" sz="2800" b="0" dirty="0" smtClean="0"/>
              <a:t>Those models fit training cases, but do not generalize well to new cases (</a:t>
            </a:r>
            <a:r>
              <a:rPr lang="en-US" sz="2800" b="0" i="1" dirty="0" smtClean="0"/>
              <a:t>over-fitting</a:t>
            </a:r>
            <a:r>
              <a:rPr lang="en-US" sz="2800" b="0" dirty="0" smtClean="0"/>
              <a:t>)</a:t>
            </a:r>
          </a:p>
        </p:txBody>
      </p:sp>
      <p:pic>
        <p:nvPicPr>
          <p:cNvPr id="15364" name="Picture 9" descr="golub_classification"/>
          <p:cNvPicPr>
            <a:picLocks noChangeAspect="1" noChangeArrowheads="1"/>
          </p:cNvPicPr>
          <p:nvPr/>
        </p:nvPicPr>
        <p:blipFill>
          <a:blip r:embed="rId4"/>
          <a:srcRect l="3915" t="1972" r="4608" b="3369"/>
          <a:stretch>
            <a:fillRect/>
          </a:stretch>
        </p:blipFill>
        <p:spPr bwMode="auto">
          <a:xfrm>
            <a:off x="5149850" y="1828800"/>
            <a:ext cx="384174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44" name="Picture 4" descr="williams2_s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94506"/>
            <a:ext cx="8382000" cy="4982494"/>
          </a:xfrm>
          <a:prstGeom prst="rect">
            <a:avLst/>
          </a:prstGeom>
          <a:noFill/>
        </p:spPr>
      </p:pic>
      <p:sp>
        <p:nvSpPr>
          <p:cNvPr id="573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solve the problem?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Incremental classification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0" dirty="0" smtClean="0"/>
              <a:t>A possible solution is to find </a:t>
            </a:r>
            <a:r>
              <a:rPr lang="en-US" sz="2400" b="0" dirty="0" smtClean="0">
                <a:solidFill>
                  <a:srgbClr val="FFFF00"/>
                </a:solidFill>
              </a:rPr>
              <a:t>a small and robust subset </a:t>
            </a:r>
            <a:r>
              <a:rPr lang="en-US" sz="2400" b="0" dirty="0" smtClean="0"/>
              <a:t>of the training set that provides </a:t>
            </a:r>
            <a:r>
              <a:rPr lang="en-US" sz="2400" dirty="0" smtClean="0">
                <a:solidFill>
                  <a:srgbClr val="FFFF00"/>
                </a:solidFill>
              </a:rPr>
              <a:t>comparable accuracy results</a:t>
            </a:r>
            <a:endParaRPr lang="en-US" sz="2400" b="0" dirty="0" smtClean="0"/>
          </a:p>
          <a:p>
            <a:pPr eaLnBrk="1" hangingPunct="1">
              <a:lnSpc>
                <a:spcPct val="90000"/>
              </a:lnSpc>
            </a:pPr>
            <a:endParaRPr lang="en-US" sz="2400" b="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dirty="0" smtClean="0"/>
              <a:t>A smaller set of cases </a:t>
            </a:r>
            <a:r>
              <a:rPr lang="en-US" sz="2400" dirty="0" smtClean="0">
                <a:solidFill>
                  <a:srgbClr val="FFFF00"/>
                </a:solidFill>
              </a:rPr>
              <a:t>reduces</a:t>
            </a:r>
            <a:r>
              <a:rPr lang="en-US" sz="2400" b="0" dirty="0" smtClean="0"/>
              <a:t> the probability of </a:t>
            </a:r>
            <a:r>
              <a:rPr lang="en-US" sz="2400" dirty="0" smtClean="0">
                <a:solidFill>
                  <a:srgbClr val="FFFF00"/>
                </a:solidFill>
              </a:rPr>
              <a:t>over-fitting</a:t>
            </a:r>
            <a:r>
              <a:rPr lang="en-US" sz="2400" b="0" dirty="0" smtClean="0"/>
              <a:t> the problem</a:t>
            </a:r>
          </a:p>
          <a:p>
            <a:pPr eaLnBrk="1" hangingPunct="1">
              <a:lnSpc>
                <a:spcPct val="90000"/>
              </a:lnSpc>
            </a:pPr>
            <a:endParaRPr lang="en-US" sz="2400" b="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dirty="0" smtClean="0"/>
              <a:t>A </a:t>
            </a:r>
            <a:r>
              <a:rPr lang="en-US" sz="2400" dirty="0" smtClean="0">
                <a:solidFill>
                  <a:srgbClr val="FFFF00"/>
                </a:solidFill>
              </a:rPr>
              <a:t>kernel</a:t>
            </a:r>
            <a:r>
              <a:rPr lang="en-US" sz="2400" b="0" dirty="0" smtClean="0"/>
              <a:t> built from</a:t>
            </a:r>
            <a:r>
              <a:rPr lang="en-US" sz="2400" dirty="0" smtClean="0"/>
              <a:t> a </a:t>
            </a:r>
            <a:r>
              <a:rPr lang="en-US" sz="2400" dirty="0" smtClean="0">
                <a:solidFill>
                  <a:srgbClr val="FFFF00"/>
                </a:solidFill>
              </a:rPr>
              <a:t>smaller subset</a:t>
            </a:r>
            <a:r>
              <a:rPr lang="en-US" sz="2400" b="0" dirty="0" smtClean="0"/>
              <a:t> is computationally more </a:t>
            </a:r>
            <a:r>
              <a:rPr lang="en-US" sz="2400" dirty="0" smtClean="0">
                <a:solidFill>
                  <a:srgbClr val="FFFF00"/>
                </a:solidFill>
              </a:rPr>
              <a:t>efficient</a:t>
            </a:r>
            <a:r>
              <a:rPr lang="en-US" sz="2400" b="0" dirty="0" smtClean="0"/>
              <a:t> in predicting new </a:t>
            </a:r>
            <a:r>
              <a:rPr lang="en-US" sz="2400" dirty="0" smtClean="0"/>
              <a:t>class labels</a:t>
            </a:r>
            <a:r>
              <a:rPr lang="en-US" sz="2400" b="0" dirty="0" smtClean="0"/>
              <a:t>, compared to kernels that use the entire training set</a:t>
            </a:r>
          </a:p>
          <a:p>
            <a:pPr eaLnBrk="1" hangingPunct="1">
              <a:lnSpc>
                <a:spcPct val="90000"/>
              </a:lnSpc>
            </a:pPr>
            <a:endParaRPr lang="en-US" sz="2400" b="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dirty="0" smtClean="0"/>
              <a:t>As </a:t>
            </a:r>
            <a:r>
              <a:rPr lang="en-US" sz="2400" dirty="0" smtClean="0">
                <a:solidFill>
                  <a:srgbClr val="FFFF00"/>
                </a:solidFill>
              </a:rPr>
              <a:t>new points </a:t>
            </a:r>
            <a:r>
              <a:rPr lang="en-US" sz="2400" b="0" dirty="0" smtClean="0"/>
              <a:t>become available, the </a:t>
            </a:r>
            <a:r>
              <a:rPr lang="en-US" sz="2400" dirty="0" smtClean="0">
                <a:solidFill>
                  <a:srgbClr val="FFFF00"/>
                </a:solidFill>
              </a:rPr>
              <a:t>cost</a:t>
            </a:r>
            <a:r>
              <a:rPr lang="en-US" sz="2400" b="0" dirty="0" smtClean="0"/>
              <a:t> of retraining the algorithm </a:t>
            </a:r>
            <a:r>
              <a:rPr lang="en-US" sz="2400" dirty="0" smtClean="0">
                <a:solidFill>
                  <a:srgbClr val="FFFF00"/>
                </a:solidFill>
              </a:rPr>
              <a:t>decreases</a:t>
            </a:r>
            <a:r>
              <a:rPr lang="en-US" sz="2400" b="0" dirty="0" smtClean="0"/>
              <a:t>, if the influence of the new cases is only evaluated by the small subset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6043613"/>
            <a:ext cx="8547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dirty="0" smtClean="0"/>
              <a:t>C. </a:t>
            </a:r>
            <a:r>
              <a:rPr lang="it-IT" sz="1600" dirty="0" err="1" smtClean="0"/>
              <a:t>Cifarelli</a:t>
            </a:r>
            <a:r>
              <a:rPr lang="it-IT" sz="1600" dirty="0" smtClean="0"/>
              <a:t>, M.R. </a:t>
            </a:r>
            <a:r>
              <a:rPr lang="it-IT" sz="1600" dirty="0" err="1" smtClean="0"/>
              <a:t>Guarracino</a:t>
            </a:r>
            <a:r>
              <a:rPr lang="it-IT" sz="1600" dirty="0" smtClean="0"/>
              <a:t>, O. </a:t>
            </a:r>
            <a:r>
              <a:rPr lang="it-IT" sz="1600" dirty="0" err="1" smtClean="0"/>
              <a:t>Seref</a:t>
            </a:r>
            <a:r>
              <a:rPr lang="it-IT" sz="1600" dirty="0" smtClean="0"/>
              <a:t>, S. </a:t>
            </a:r>
            <a:r>
              <a:rPr lang="it-IT" sz="1600" dirty="0" err="1" smtClean="0"/>
              <a:t>Cuciniello</a:t>
            </a:r>
            <a:r>
              <a:rPr lang="it-IT" sz="1600" dirty="0" smtClean="0"/>
              <a:t>, and P.M. </a:t>
            </a:r>
            <a:r>
              <a:rPr lang="it-IT" sz="1600" dirty="0" err="1" smtClean="0"/>
              <a:t>Pardalos</a:t>
            </a:r>
            <a:r>
              <a:rPr lang="it-IT" sz="1600" dirty="0" smtClean="0"/>
              <a:t>. </a:t>
            </a:r>
            <a:r>
              <a:rPr lang="it-IT" sz="1600" dirty="0" err="1" smtClean="0"/>
              <a:t>Incremental</a:t>
            </a:r>
            <a:r>
              <a:rPr lang="it-IT" sz="1600" dirty="0" smtClean="0"/>
              <a:t> </a:t>
            </a:r>
            <a:r>
              <a:rPr lang="it-IT" sz="1600" dirty="0" err="1" smtClean="0"/>
              <a:t>Classification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</a:t>
            </a:r>
            <a:r>
              <a:rPr lang="it-IT" sz="1600" dirty="0" err="1" smtClean="0"/>
              <a:t>Generalized</a:t>
            </a:r>
            <a:r>
              <a:rPr lang="it-IT" sz="1600" dirty="0" smtClean="0"/>
              <a:t> </a:t>
            </a:r>
            <a:r>
              <a:rPr lang="it-IT" sz="1600" dirty="0" err="1" smtClean="0"/>
              <a:t>Eigenvalues</a:t>
            </a:r>
            <a:r>
              <a:rPr lang="it-IT" sz="1600" dirty="0" smtClean="0"/>
              <a:t>, </a:t>
            </a:r>
            <a:r>
              <a:rPr lang="it-IT" sz="1600" dirty="0" err="1" smtClean="0"/>
              <a:t>JoC</a:t>
            </a:r>
            <a:r>
              <a:rPr lang="it-IT" sz="1600" dirty="0" smtClean="0"/>
              <a:t>, 2007.</a:t>
            </a:r>
            <a:endParaRPr lang="it-IT" sz="1600" b="0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71501" y="990600"/>
            <a:ext cx="6362699" cy="5697538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en-US" sz="2600" b="0" dirty="0" smtClean="0">
                <a:solidFill>
                  <a:srgbClr val="1A3B88"/>
                </a:solidFill>
              </a:rPr>
              <a:t>1: </a:t>
            </a:r>
            <a:r>
              <a:rPr lang="en-US" sz="2600" b="0" dirty="0" smtClean="0">
                <a:solidFill>
                  <a:srgbClr val="1A3B88"/>
                </a:solidFill>
                <a:latin typeface="Symbol" pitchFamily="18" charset="2"/>
                <a:sym typeface="Symbol" pitchFamily="18" charset="2"/>
              </a:rPr>
              <a:t></a:t>
            </a:r>
            <a:r>
              <a:rPr lang="en-US" sz="2600" b="0" i="1" baseline="-25000" dirty="0" smtClean="0">
                <a:solidFill>
                  <a:srgbClr val="1A3B88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 = 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C \ C</a:t>
            </a:r>
            <a:r>
              <a:rPr lang="en-US" sz="2600" b="0" baseline="-25000" dirty="0" smtClean="0">
                <a:solidFill>
                  <a:srgbClr val="1A3B88"/>
                </a:solidFill>
                <a:latin typeface="Times New Roman" pitchFamily="18" charset="0"/>
              </a:rPr>
              <a:t>0</a:t>
            </a:r>
            <a:endParaRPr lang="en-US" sz="2600" b="0" dirty="0" smtClean="0">
              <a:solidFill>
                <a:srgbClr val="1A3B88"/>
              </a:solidFill>
              <a:latin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2600" b="0" dirty="0" smtClean="0">
                <a:solidFill>
                  <a:srgbClr val="1A3B88"/>
                </a:solidFill>
              </a:rPr>
              <a:t>2: 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{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M</a:t>
            </a:r>
            <a:r>
              <a:rPr lang="en-US" sz="2600" b="0" i="1" baseline="-25000" dirty="0" smtClean="0">
                <a:solidFill>
                  <a:srgbClr val="1A3B88"/>
                </a:solidFill>
                <a:latin typeface="Times New Roman" pitchFamily="18" charset="0"/>
              </a:rPr>
              <a:t>0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, 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Acc</a:t>
            </a:r>
            <a:r>
              <a:rPr lang="en-US" sz="2600" b="0" baseline="-25000" dirty="0" smtClean="0">
                <a:solidFill>
                  <a:srgbClr val="1A3B88"/>
                </a:solidFill>
                <a:latin typeface="Times New Roman" pitchFamily="18" charset="0"/>
              </a:rPr>
              <a:t>0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}</a:t>
            </a:r>
            <a:r>
              <a:rPr lang="en-US" sz="2600" b="0" baseline="-25000" dirty="0" smtClean="0">
                <a:solidFill>
                  <a:srgbClr val="1A3B88"/>
                </a:solidFill>
                <a:latin typeface="Times New Roman" pitchFamily="18" charset="0"/>
              </a:rPr>
              <a:t> 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= 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Classify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( 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C; C</a:t>
            </a:r>
            <a:r>
              <a:rPr lang="en-US" sz="2600" b="0" baseline="-25000" dirty="0" smtClean="0">
                <a:solidFill>
                  <a:srgbClr val="1A3B88"/>
                </a:solidFill>
                <a:latin typeface="Times New Roman" pitchFamily="18" charset="0"/>
              </a:rPr>
              <a:t>0 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600" b="0" dirty="0" smtClean="0">
                <a:solidFill>
                  <a:srgbClr val="1A3B88"/>
                </a:solidFill>
              </a:rPr>
              <a:t>3: 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k 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= 1</a:t>
            </a:r>
          </a:p>
          <a:p>
            <a:pPr>
              <a:buNone/>
            </a:pPr>
            <a:r>
              <a:rPr lang="en-US" sz="2600" b="0" dirty="0" smtClean="0">
                <a:solidFill>
                  <a:srgbClr val="1A3B88"/>
                </a:solidFill>
              </a:rPr>
              <a:t>4: </a:t>
            </a:r>
            <a:r>
              <a:rPr lang="en-US" sz="2600" dirty="0" smtClean="0">
                <a:solidFill>
                  <a:srgbClr val="1A3B88"/>
                </a:solidFill>
                <a:latin typeface="Times New Roman" pitchFamily="18" charset="0"/>
              </a:rPr>
              <a:t>while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 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|</a:t>
            </a:r>
            <a:r>
              <a:rPr lang="en-US" sz="2600" i="1" baseline="-25000" dirty="0" smtClean="0">
                <a:solidFill>
                  <a:srgbClr val="1A3B88"/>
                </a:solidFill>
                <a:latin typeface="Times New Roman" pitchFamily="18" charset="0"/>
              </a:rPr>
              <a:t> </a:t>
            </a:r>
            <a:r>
              <a:rPr lang="en-US" sz="2600" i="1" dirty="0" smtClean="0">
                <a:solidFill>
                  <a:srgbClr val="1A3B88"/>
                </a:solidFill>
                <a:latin typeface="Times New Roman" pitchFamily="18" charset="0"/>
              </a:rPr>
              <a:t>M</a:t>
            </a:r>
            <a:r>
              <a:rPr lang="en-US" sz="2600" i="1" baseline="-25000" dirty="0" smtClean="0">
                <a:solidFill>
                  <a:srgbClr val="1A3B88"/>
                </a:solidFill>
                <a:latin typeface="Times New Roman" pitchFamily="18" charset="0"/>
              </a:rPr>
              <a:t>k-1</a:t>
            </a:r>
            <a:r>
              <a:rPr lang="en-US" sz="2600" i="1" dirty="0" smtClean="0">
                <a:solidFill>
                  <a:srgbClr val="1A3B88"/>
                </a:solidFill>
                <a:latin typeface="Times New Roman" pitchFamily="18" charset="0"/>
              </a:rPr>
              <a:t> </a:t>
            </a:r>
            <a:r>
              <a:rPr lang="it-IT" sz="2600" dirty="0" smtClean="0">
                <a:solidFill>
                  <a:srgbClr val="1A3B88"/>
                </a:solidFill>
                <a:latin typeface="Times New Roman" pitchFamily="18" charset="0"/>
              </a:rPr>
              <a:t>∩</a:t>
            </a:r>
            <a:r>
              <a:rPr lang="en-US" sz="2600" i="1" dirty="0" smtClean="0">
                <a:solidFill>
                  <a:srgbClr val="1A3B88"/>
                </a:solidFill>
              </a:rPr>
              <a:t> </a:t>
            </a:r>
            <a:r>
              <a:rPr lang="en-US" sz="2600" dirty="0" smtClean="0">
                <a:solidFill>
                  <a:srgbClr val="1A3B88"/>
                </a:solidFill>
                <a:latin typeface="Symbol" pitchFamily="18" charset="2"/>
                <a:sym typeface="Symbol" pitchFamily="18" charset="2"/>
              </a:rPr>
              <a:t></a:t>
            </a:r>
            <a:r>
              <a:rPr lang="en-US" sz="2600" i="1" baseline="-25000" dirty="0" smtClean="0">
                <a:solidFill>
                  <a:srgbClr val="1A3B88"/>
                </a:solidFill>
                <a:latin typeface="Times New Roman" pitchFamily="18" charset="0"/>
                <a:sym typeface="Symbol" pitchFamily="18" charset="2"/>
              </a:rPr>
              <a:t>k-1</a:t>
            </a:r>
            <a:r>
              <a:rPr lang="en-US" sz="2600" i="1" dirty="0" smtClean="0">
                <a:solidFill>
                  <a:srgbClr val="1A3B88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| &gt; 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0 </a:t>
            </a:r>
            <a:r>
              <a:rPr lang="en-US" sz="2600" dirty="0" smtClean="0">
                <a:solidFill>
                  <a:srgbClr val="1A3B88"/>
                </a:solidFill>
                <a:latin typeface="Times New Roman" pitchFamily="18" charset="0"/>
              </a:rPr>
              <a:t>do</a:t>
            </a:r>
          </a:p>
          <a:p>
            <a:pPr>
              <a:buNone/>
            </a:pPr>
            <a:r>
              <a:rPr lang="en-US" sz="2600" b="0" dirty="0" smtClean="0">
                <a:solidFill>
                  <a:srgbClr val="1A3B88"/>
                </a:solidFill>
              </a:rPr>
              <a:t>5: 	 </a:t>
            </a:r>
            <a:r>
              <a:rPr lang="en-US" sz="2600" b="0" i="1" dirty="0" err="1" smtClean="0">
                <a:solidFill>
                  <a:srgbClr val="1A3B88"/>
                </a:solidFill>
                <a:latin typeface="Times New Roman" pitchFamily="18" charset="0"/>
              </a:rPr>
              <a:t>x</a:t>
            </a:r>
            <a:r>
              <a:rPr lang="en-US" sz="2600" b="0" i="1" baseline="-25000" dirty="0" err="1" smtClean="0">
                <a:solidFill>
                  <a:srgbClr val="1A3B88"/>
                </a:solidFill>
                <a:latin typeface="Times New Roman" pitchFamily="18" charset="0"/>
              </a:rPr>
              <a:t>k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 = x :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 </a:t>
            </a:r>
            <a:r>
              <a:rPr lang="en-US" sz="2600" b="0" dirty="0" err="1" smtClean="0">
                <a:solidFill>
                  <a:srgbClr val="1A3B88"/>
                </a:solidFill>
                <a:latin typeface="Times New Roman" pitchFamily="18" charset="0"/>
              </a:rPr>
              <a:t>max</a:t>
            </a:r>
            <a:r>
              <a:rPr lang="en-US" sz="2600" b="0" i="1" baseline="-25000" dirty="0" err="1" smtClean="0">
                <a:solidFill>
                  <a:srgbClr val="1A3B88"/>
                </a:solidFill>
                <a:latin typeface="Times New Roman" pitchFamily="18" charset="0"/>
              </a:rPr>
              <a:t>x</a:t>
            </a:r>
            <a:r>
              <a:rPr lang="en-US" sz="2600" b="0" i="1" baseline="-25000" dirty="0" smtClean="0">
                <a:solidFill>
                  <a:srgbClr val="1A3B88"/>
                </a:solidFill>
                <a:latin typeface="Times New Roman" pitchFamily="18" charset="0"/>
              </a:rPr>
              <a:t> </a:t>
            </a:r>
            <a:r>
              <a:rPr lang="it-IT" sz="2400" baseline="-25000" dirty="0" smtClean="0">
                <a:solidFill>
                  <a:schemeClr val="bg2"/>
                </a:solidFill>
                <a:latin typeface="Symbol" pitchFamily="18" charset="2"/>
              </a:rPr>
              <a:t>Î</a:t>
            </a:r>
            <a:r>
              <a:rPr lang="en-US" sz="2600" b="0" i="1" baseline="-25000" dirty="0" smtClean="0">
                <a:solidFill>
                  <a:srgbClr val="1A3B88"/>
                </a:solidFill>
              </a:rPr>
              <a:t> </a:t>
            </a:r>
            <a:r>
              <a:rPr lang="en-US" sz="2600" b="0" i="1" baseline="-25000" dirty="0" smtClean="0">
                <a:solidFill>
                  <a:srgbClr val="1A3B88"/>
                </a:solidFill>
                <a:latin typeface="Times New Roman" pitchFamily="18" charset="0"/>
              </a:rPr>
              <a:t>{M</a:t>
            </a:r>
            <a:r>
              <a:rPr lang="en-US" sz="2600" b="0" i="1" baseline="-50000" dirty="0" smtClean="0">
                <a:solidFill>
                  <a:srgbClr val="1A3B88"/>
                </a:solidFill>
                <a:latin typeface="Times New Roman" pitchFamily="18" charset="0"/>
              </a:rPr>
              <a:t>k-1</a:t>
            </a:r>
            <a:r>
              <a:rPr lang="en-US" sz="2600" b="0" i="1" baseline="-25000" dirty="0" smtClean="0">
                <a:solidFill>
                  <a:srgbClr val="1A3B88"/>
                </a:solidFill>
                <a:latin typeface="Times New Roman" pitchFamily="18" charset="0"/>
              </a:rPr>
              <a:t> </a:t>
            </a:r>
            <a:r>
              <a:rPr lang="it-IT" sz="2600" baseline="-25000" dirty="0" smtClean="0">
                <a:solidFill>
                  <a:srgbClr val="1A3B88"/>
                </a:solidFill>
                <a:latin typeface="Times New Roman" pitchFamily="18" charset="0"/>
              </a:rPr>
              <a:t>∩</a:t>
            </a:r>
            <a:r>
              <a:rPr lang="en-US" sz="2600" b="0" i="1" baseline="-25000" dirty="0" smtClean="0">
                <a:solidFill>
                  <a:srgbClr val="1A3B88"/>
                </a:solidFill>
              </a:rPr>
              <a:t> </a:t>
            </a:r>
            <a:r>
              <a:rPr lang="en-US" sz="2600" b="0" baseline="-25000" dirty="0" smtClean="0">
                <a:solidFill>
                  <a:srgbClr val="1A3B88"/>
                </a:solidFill>
                <a:latin typeface="Symbol" pitchFamily="18" charset="2"/>
                <a:sym typeface="Symbol" pitchFamily="18" charset="2"/>
              </a:rPr>
              <a:t></a:t>
            </a:r>
            <a:r>
              <a:rPr lang="en-US" sz="2600" b="0" i="1" baseline="-50000" dirty="0" smtClean="0">
                <a:solidFill>
                  <a:srgbClr val="1A3B88"/>
                </a:solidFill>
                <a:latin typeface="Times New Roman" pitchFamily="18" charset="0"/>
                <a:sym typeface="Symbol" pitchFamily="18" charset="2"/>
              </a:rPr>
              <a:t>k-1</a:t>
            </a:r>
            <a:r>
              <a:rPr lang="en-US" sz="2600" b="0" i="1" baseline="-25000" dirty="0" smtClean="0">
                <a:solidFill>
                  <a:srgbClr val="1A3B88"/>
                </a:solidFill>
                <a:latin typeface="Times New Roman" pitchFamily="18" charset="0"/>
                <a:sym typeface="Symbol" pitchFamily="18" charset="2"/>
              </a:rPr>
              <a:t>}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1A3B88"/>
                </a:solidFill>
                <a:latin typeface="Times New Roman" pitchFamily="18" charset="0"/>
              </a:rPr>
              <a:t>{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dist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(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x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, </a:t>
            </a:r>
            <a:r>
              <a:rPr lang="en-US" sz="2600" b="0" i="1" dirty="0" err="1" smtClean="0">
                <a:solidFill>
                  <a:srgbClr val="1A3B88"/>
                </a:solidFill>
                <a:latin typeface="Times New Roman" pitchFamily="18" charset="0"/>
              </a:rPr>
              <a:t>P</a:t>
            </a:r>
            <a:r>
              <a:rPr lang="en-US" sz="2600" b="0" i="1" baseline="-25000" dirty="0" err="1" smtClean="0">
                <a:solidFill>
                  <a:srgbClr val="1A3B88"/>
                </a:solidFill>
                <a:latin typeface="Times New Roman" pitchFamily="18" charset="0"/>
              </a:rPr>
              <a:t>class</a:t>
            </a:r>
            <a:r>
              <a:rPr lang="en-US" sz="2600" b="0" i="1" baseline="-25000" dirty="0" smtClean="0">
                <a:solidFill>
                  <a:srgbClr val="1A3B88"/>
                </a:solidFill>
                <a:latin typeface="Times New Roman" pitchFamily="18" charset="0"/>
              </a:rPr>
              <a:t>(x)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)</a:t>
            </a:r>
            <a:r>
              <a:rPr lang="en-US" sz="2800" b="0" dirty="0" smtClean="0">
                <a:solidFill>
                  <a:srgbClr val="1A3B88"/>
                </a:solidFill>
                <a:latin typeface="Times New Roman" pitchFamily="18" charset="0"/>
              </a:rPr>
              <a:t>}</a:t>
            </a:r>
            <a:r>
              <a:rPr lang="en-US" sz="2600" b="0" dirty="0" smtClean="0">
                <a:solidFill>
                  <a:srgbClr val="1A3B88"/>
                </a:solidFill>
              </a:rPr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600" b="0" dirty="0" smtClean="0">
                <a:solidFill>
                  <a:srgbClr val="1A3B88"/>
                </a:solidFill>
              </a:rPr>
              <a:t>6: 	 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{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M</a:t>
            </a:r>
            <a:r>
              <a:rPr lang="en-US" sz="2600" b="0" i="1" baseline="-25000" dirty="0" smtClean="0">
                <a:solidFill>
                  <a:srgbClr val="1A3B88"/>
                </a:solidFill>
                <a:latin typeface="Times New Roman" pitchFamily="18" charset="0"/>
              </a:rPr>
              <a:t>k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, </a:t>
            </a:r>
            <a:r>
              <a:rPr lang="en-US" sz="2600" b="0" i="1" dirty="0" err="1" smtClean="0">
                <a:solidFill>
                  <a:srgbClr val="1A3B88"/>
                </a:solidFill>
                <a:latin typeface="Times New Roman" pitchFamily="18" charset="0"/>
              </a:rPr>
              <a:t>Acc</a:t>
            </a:r>
            <a:r>
              <a:rPr lang="en-US" sz="2600" b="0" i="1" baseline="-25000" dirty="0" err="1" smtClean="0">
                <a:solidFill>
                  <a:srgbClr val="1A3B88"/>
                </a:solidFill>
                <a:latin typeface="Times New Roman" pitchFamily="18" charset="0"/>
              </a:rPr>
              <a:t>k</a:t>
            </a:r>
            <a:r>
              <a:rPr lang="en-US" sz="2600" b="0" i="1" baseline="-25000" dirty="0" smtClean="0">
                <a:solidFill>
                  <a:srgbClr val="1A3B88"/>
                </a:solidFill>
                <a:latin typeface="Times New Roman" pitchFamily="18" charset="0"/>
              </a:rPr>
              <a:t> 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}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 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= 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Classify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( 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C; {C</a:t>
            </a:r>
            <a:r>
              <a:rPr lang="en-US" sz="2600" b="0" i="1" baseline="-25000" dirty="0" smtClean="0">
                <a:solidFill>
                  <a:srgbClr val="1A3B88"/>
                </a:solidFill>
                <a:latin typeface="Times New Roman" pitchFamily="18" charset="0"/>
              </a:rPr>
              <a:t>k-</a:t>
            </a:r>
            <a:r>
              <a:rPr lang="en-US" sz="2600" b="0" baseline="-25000" dirty="0" smtClean="0">
                <a:solidFill>
                  <a:srgbClr val="1A3B88"/>
                </a:solidFill>
                <a:latin typeface="Times New Roman" pitchFamily="18" charset="0"/>
              </a:rPr>
              <a:t>1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 </a:t>
            </a:r>
            <a:r>
              <a:rPr lang="en-US" sz="2000" b="0" dirty="0" smtClean="0">
                <a:solidFill>
                  <a:srgbClr val="1A3B88"/>
                </a:solidFill>
                <a:latin typeface="cmsy10" pitchFamily="34" charset="0"/>
              </a:rPr>
              <a:t>U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 {</a:t>
            </a:r>
            <a:r>
              <a:rPr lang="en-US" sz="2600" b="0" i="1" dirty="0" err="1" smtClean="0">
                <a:solidFill>
                  <a:srgbClr val="1A3B88"/>
                </a:solidFill>
                <a:latin typeface="Times New Roman" pitchFamily="18" charset="0"/>
              </a:rPr>
              <a:t>x</a:t>
            </a:r>
            <a:r>
              <a:rPr lang="en-US" sz="2600" b="0" i="1" baseline="-25000" dirty="0" err="1" smtClean="0">
                <a:solidFill>
                  <a:srgbClr val="1A3B88"/>
                </a:solidFill>
                <a:latin typeface="Times New Roman" pitchFamily="18" charset="0"/>
              </a:rPr>
              <a:t>k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}} 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600" b="0" dirty="0" smtClean="0">
                <a:solidFill>
                  <a:srgbClr val="1A3B88"/>
                </a:solidFill>
              </a:rPr>
              <a:t>7: 	</a:t>
            </a:r>
            <a:r>
              <a:rPr lang="en-US" sz="2600" dirty="0" smtClean="0">
                <a:solidFill>
                  <a:srgbClr val="1A3B88"/>
                </a:solidFill>
                <a:latin typeface="Times New Roman" pitchFamily="18" charset="0"/>
              </a:rPr>
              <a:t>if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 </a:t>
            </a:r>
            <a:r>
              <a:rPr lang="en-US" sz="2600" b="0" i="1" dirty="0" err="1" smtClean="0">
                <a:solidFill>
                  <a:srgbClr val="1A3B88"/>
                </a:solidFill>
                <a:latin typeface="Times New Roman" pitchFamily="18" charset="0"/>
              </a:rPr>
              <a:t>Acc</a:t>
            </a:r>
            <a:r>
              <a:rPr lang="en-US" sz="2600" b="0" i="1" baseline="-25000" dirty="0" err="1" smtClean="0">
                <a:solidFill>
                  <a:srgbClr val="1A3B88"/>
                </a:solidFill>
                <a:latin typeface="Times New Roman" pitchFamily="18" charset="0"/>
              </a:rPr>
              <a:t>k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 &gt; Acc</a:t>
            </a:r>
            <a:r>
              <a:rPr lang="en-US" sz="2600" b="0" i="1" baseline="-25000" dirty="0" smtClean="0">
                <a:solidFill>
                  <a:srgbClr val="1A3B88"/>
                </a:solidFill>
                <a:latin typeface="Times New Roman" pitchFamily="18" charset="0"/>
              </a:rPr>
              <a:t>k-</a:t>
            </a:r>
            <a:r>
              <a:rPr lang="en-US" sz="2600" b="0" baseline="-25000" dirty="0" smtClean="0">
                <a:solidFill>
                  <a:srgbClr val="1A3B88"/>
                </a:solidFill>
                <a:latin typeface="Times New Roman" pitchFamily="18" charset="0"/>
              </a:rPr>
              <a:t>1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 </a:t>
            </a:r>
            <a:r>
              <a:rPr lang="en-US" sz="2600" dirty="0" smtClean="0">
                <a:solidFill>
                  <a:srgbClr val="1A3B88"/>
                </a:solidFill>
                <a:latin typeface="Times New Roman" pitchFamily="18" charset="0"/>
              </a:rPr>
              <a:t>then</a:t>
            </a:r>
          </a:p>
          <a:p>
            <a:pPr>
              <a:buNone/>
            </a:pPr>
            <a:r>
              <a:rPr lang="en-US" sz="2600" b="0" dirty="0" smtClean="0">
                <a:solidFill>
                  <a:srgbClr val="1A3B88"/>
                </a:solidFill>
              </a:rPr>
              <a:t>8: 		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C</a:t>
            </a:r>
            <a:r>
              <a:rPr lang="en-US" sz="2600" b="0" i="1" baseline="-25000" dirty="0" smtClean="0">
                <a:solidFill>
                  <a:srgbClr val="1A3B88"/>
                </a:solidFill>
                <a:latin typeface="Times New Roman" pitchFamily="18" charset="0"/>
              </a:rPr>
              <a:t>k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 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= </a:t>
            </a:r>
            <a:r>
              <a:rPr lang="en-US" sz="2600" b="0" i="1" dirty="0" smtClean="0">
                <a:solidFill>
                  <a:srgbClr val="1A3B88"/>
                </a:solidFill>
                <a:latin typeface="Times New Roman" pitchFamily="18" charset="0"/>
              </a:rPr>
              <a:t>C</a:t>
            </a:r>
            <a:r>
              <a:rPr lang="en-US" sz="2600" b="0" i="1" baseline="-25000" dirty="0" smtClean="0">
                <a:solidFill>
                  <a:srgbClr val="1A3B88"/>
                </a:solidFill>
                <a:latin typeface="Times New Roman" pitchFamily="18" charset="0"/>
              </a:rPr>
              <a:t>k-</a:t>
            </a:r>
            <a:r>
              <a:rPr lang="en-US" sz="2600" b="0" baseline="-25000" dirty="0" smtClean="0">
                <a:solidFill>
                  <a:srgbClr val="1A3B88"/>
                </a:solidFill>
                <a:latin typeface="Times New Roman" pitchFamily="18" charset="0"/>
              </a:rPr>
              <a:t>1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1A3B88"/>
                </a:solidFill>
                <a:latin typeface="cmsy10" pitchFamily="34" charset="0"/>
              </a:rPr>
              <a:t>U</a:t>
            </a:r>
            <a:r>
              <a:rPr lang="en-US" sz="2600" dirty="0" smtClean="0">
                <a:solidFill>
                  <a:srgbClr val="1A3B88"/>
                </a:solidFill>
              </a:rPr>
              <a:t> 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{</a:t>
            </a:r>
            <a:r>
              <a:rPr lang="en-US" sz="2600" b="0" i="1" dirty="0" err="1" smtClean="0">
                <a:solidFill>
                  <a:srgbClr val="1A3B88"/>
                </a:solidFill>
                <a:latin typeface="Times New Roman" pitchFamily="18" charset="0"/>
              </a:rPr>
              <a:t>x</a:t>
            </a:r>
            <a:r>
              <a:rPr lang="en-US" sz="2600" b="0" i="1" baseline="-25000" dirty="0" err="1" smtClean="0">
                <a:solidFill>
                  <a:srgbClr val="1A3B88"/>
                </a:solidFill>
                <a:latin typeface="Times New Roman" pitchFamily="18" charset="0"/>
              </a:rPr>
              <a:t>k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}</a:t>
            </a:r>
            <a:r>
              <a:rPr lang="en-US" sz="2600" b="0" i="1" dirty="0" smtClean="0">
                <a:solidFill>
                  <a:srgbClr val="1A3B88"/>
                </a:solidFill>
              </a:rPr>
              <a:t> </a:t>
            </a:r>
          </a:p>
          <a:p>
            <a:pPr>
              <a:buNone/>
            </a:pPr>
            <a:r>
              <a:rPr lang="en-US" sz="2600" b="0" dirty="0" smtClean="0">
                <a:solidFill>
                  <a:srgbClr val="1A3B88"/>
                </a:solidFill>
              </a:rPr>
              <a:t>9: 	</a:t>
            </a:r>
            <a:r>
              <a:rPr lang="en-US" sz="2600" dirty="0" smtClean="0">
                <a:solidFill>
                  <a:srgbClr val="1A3B88"/>
                </a:solidFill>
                <a:latin typeface="Times New Roman" pitchFamily="18" charset="0"/>
              </a:rPr>
              <a:t> end if</a:t>
            </a:r>
            <a:r>
              <a:rPr lang="en-US" sz="2600" dirty="0" smtClean="0">
                <a:solidFill>
                  <a:srgbClr val="1A3B88"/>
                </a:solidFill>
              </a:rPr>
              <a:t> </a:t>
            </a:r>
            <a:r>
              <a:rPr lang="en-US" sz="2600" b="0" dirty="0" smtClean="0">
                <a:solidFill>
                  <a:srgbClr val="1A3B88"/>
                </a:solidFill>
              </a:rPr>
              <a:t>	</a:t>
            </a:r>
            <a:endParaRPr lang="en-US" sz="2600" b="0" dirty="0" smtClean="0">
              <a:solidFill>
                <a:srgbClr val="1A3B88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sz="2600" b="0" dirty="0" smtClean="0">
                <a:solidFill>
                  <a:srgbClr val="1A3B88"/>
                </a:solidFill>
              </a:rPr>
              <a:t>10: </a:t>
            </a:r>
            <a:r>
              <a:rPr lang="en-US" sz="2600" i="1" dirty="0" smtClean="0">
                <a:solidFill>
                  <a:srgbClr val="1A3B88"/>
                </a:solidFill>
                <a:latin typeface="Times New Roman" pitchFamily="18" charset="0"/>
              </a:rPr>
              <a:t>k </a:t>
            </a:r>
            <a:r>
              <a:rPr lang="en-US" sz="2600" dirty="0" smtClean="0">
                <a:solidFill>
                  <a:srgbClr val="1A3B88"/>
                </a:solidFill>
                <a:latin typeface="Times New Roman" pitchFamily="18" charset="0"/>
              </a:rPr>
              <a:t>= </a:t>
            </a:r>
            <a:r>
              <a:rPr lang="en-US" sz="2600" i="1" dirty="0" smtClean="0">
                <a:solidFill>
                  <a:srgbClr val="1A3B88"/>
                </a:solidFill>
                <a:latin typeface="Times New Roman" pitchFamily="18" charset="0"/>
              </a:rPr>
              <a:t>k </a:t>
            </a:r>
            <a:r>
              <a:rPr lang="en-US" sz="2600" dirty="0" smtClean="0">
                <a:solidFill>
                  <a:srgbClr val="1A3B88"/>
                </a:solidFill>
                <a:latin typeface="Times New Roman" pitchFamily="18" charset="0"/>
              </a:rPr>
              <a:t>+ 1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600" b="0" dirty="0" smtClean="0">
                <a:solidFill>
                  <a:srgbClr val="1A3B88"/>
                </a:solidFill>
              </a:rPr>
              <a:t>11: </a:t>
            </a:r>
            <a:r>
              <a:rPr lang="en-US" sz="2600" b="0" dirty="0" smtClean="0">
                <a:solidFill>
                  <a:srgbClr val="1A3B88"/>
                </a:solidFill>
                <a:latin typeface="Symbol" pitchFamily="18" charset="2"/>
                <a:sym typeface="Symbol" pitchFamily="18" charset="2"/>
              </a:rPr>
              <a:t></a:t>
            </a:r>
            <a:r>
              <a:rPr lang="en-US" sz="2600" b="0" i="1" baseline="-25000" dirty="0" smtClean="0">
                <a:solidFill>
                  <a:srgbClr val="1A3B88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en-US" sz="2600" b="0" dirty="0" smtClean="0">
                <a:solidFill>
                  <a:srgbClr val="1A3B88"/>
                </a:solidFill>
              </a:rPr>
              <a:t> = </a:t>
            </a:r>
            <a:r>
              <a:rPr lang="en-US" sz="2600" b="0" dirty="0" smtClean="0">
                <a:solidFill>
                  <a:srgbClr val="1A3B88"/>
                </a:solidFill>
                <a:latin typeface="Symbol" pitchFamily="18" charset="2"/>
                <a:sym typeface="Symbol" pitchFamily="18" charset="2"/>
              </a:rPr>
              <a:t></a:t>
            </a:r>
            <a:r>
              <a:rPr lang="en-US" sz="2600" b="0" i="1" baseline="-25000" dirty="0" smtClean="0">
                <a:solidFill>
                  <a:srgbClr val="1A3B88"/>
                </a:solidFill>
                <a:latin typeface="Times New Roman" pitchFamily="18" charset="0"/>
                <a:sym typeface="Symbol" pitchFamily="18" charset="2"/>
              </a:rPr>
              <a:t>k-1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 \  {</a:t>
            </a:r>
            <a:r>
              <a:rPr lang="en-US" sz="2600" b="0" i="1" dirty="0" err="1" smtClean="0">
                <a:solidFill>
                  <a:srgbClr val="1A3B88"/>
                </a:solidFill>
                <a:latin typeface="Times New Roman" pitchFamily="18" charset="0"/>
              </a:rPr>
              <a:t>x</a:t>
            </a:r>
            <a:r>
              <a:rPr lang="en-US" sz="2600" b="0" i="1" baseline="-25000" dirty="0" err="1" smtClean="0">
                <a:solidFill>
                  <a:srgbClr val="1A3B88"/>
                </a:solidFill>
                <a:latin typeface="Times New Roman" pitchFamily="18" charset="0"/>
              </a:rPr>
              <a:t>k</a:t>
            </a:r>
            <a:r>
              <a:rPr lang="en-US" sz="2600" b="0" dirty="0" smtClean="0">
                <a:solidFill>
                  <a:srgbClr val="1A3B88"/>
                </a:solidFill>
                <a:latin typeface="Times New Roman" pitchFamily="18" charset="0"/>
              </a:rPr>
              <a:t>}</a:t>
            </a:r>
            <a:r>
              <a:rPr lang="en-US" sz="2600" b="0" i="1" dirty="0" smtClean="0">
                <a:solidFill>
                  <a:srgbClr val="1A3B88"/>
                </a:solidFill>
              </a:rPr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600" b="0" dirty="0" smtClean="0">
                <a:solidFill>
                  <a:srgbClr val="1A3B88"/>
                </a:solidFill>
              </a:rPr>
              <a:t>12: </a:t>
            </a:r>
            <a:r>
              <a:rPr lang="en-US" sz="2600" dirty="0" smtClean="0">
                <a:solidFill>
                  <a:srgbClr val="1A3B88"/>
                </a:solidFill>
                <a:latin typeface="Times New Roman" pitchFamily="18" charset="0"/>
              </a:rPr>
              <a:t>end while</a:t>
            </a:r>
          </a:p>
          <a:p>
            <a:pPr>
              <a:buNone/>
            </a:pPr>
            <a:r>
              <a:rPr lang="it-IT" sz="2800" dirty="0" smtClean="0">
                <a:latin typeface="Symbol" pitchFamily="18" charset="2"/>
              </a:rPr>
              <a:t>Î</a:t>
            </a:r>
          </a:p>
          <a:p>
            <a:pPr eaLnBrk="1" hangingPunct="1">
              <a:buFont typeface="Wingdings 3" pitchFamily="18" charset="2"/>
              <a:buNone/>
            </a:pPr>
            <a:endParaRPr lang="en-US" sz="2600" dirty="0" smtClean="0">
              <a:solidFill>
                <a:srgbClr val="1A3B88"/>
              </a:solidFill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9248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I-</a:t>
            </a:r>
            <a:r>
              <a:rPr lang="en-US" dirty="0" err="1" smtClean="0"/>
              <a:t>ReGEC</a:t>
            </a:r>
            <a:r>
              <a:rPr lang="en-US" dirty="0" smtClean="0"/>
              <a:t>: Incremental </a:t>
            </a:r>
            <a:r>
              <a:rPr lang="en-US" dirty="0" err="1" smtClean="0"/>
              <a:t>ReGEC</a:t>
            </a:r>
            <a:endParaRPr lang="en-US" sz="3000" b="0" u="sng" dirty="0" smtClean="0"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1018032"/>
            <a:ext cx="5888235" cy="457201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392936"/>
            <a:ext cx="5888235" cy="51435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5800" y="2724912"/>
            <a:ext cx="5867399" cy="856488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85801" y="3581400"/>
            <a:ext cx="5867399" cy="1143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I-ReGEC: Incremental ReGEC</a:t>
            </a:r>
          </a:p>
        </p:txBody>
      </p:sp>
      <p:sp>
        <p:nvSpPr>
          <p:cNvPr id="21507" name="Rectangle 10"/>
          <p:cNvSpPr>
            <a:spLocks noGrp="1" noChangeArrowheads="1"/>
          </p:cNvSpPr>
          <p:nvPr>
            <p:ph idx="1"/>
          </p:nvPr>
        </p:nvSpPr>
        <p:spPr>
          <a:xfrm>
            <a:off x="228600" y="1046162"/>
            <a:ext cx="8534400" cy="55832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600" dirty="0" err="1" smtClean="0"/>
              <a:t>ReGEC</a:t>
            </a:r>
            <a:r>
              <a:rPr lang="en-US" sz="1600" dirty="0" smtClean="0"/>
              <a:t> accuracy=84.44		            I-</a:t>
            </a:r>
            <a:r>
              <a:rPr lang="en-US" sz="1600" dirty="0" err="1" smtClean="0"/>
              <a:t>ReGEC</a:t>
            </a:r>
            <a:r>
              <a:rPr lang="en-US" sz="1600" dirty="0" smtClean="0"/>
              <a:t> accuracy=85.49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endParaRPr lang="en-US" sz="900" b="0" dirty="0" smtClean="0"/>
          </a:p>
          <a:p>
            <a:pPr eaLnBrk="1" hangingPunct="1">
              <a:lnSpc>
                <a:spcPct val="80000"/>
              </a:lnSpc>
            </a:pPr>
            <a:endParaRPr lang="en-US" sz="900" b="0" dirty="0" smtClean="0"/>
          </a:p>
          <a:p>
            <a:pPr eaLnBrk="1" hangingPunct="1">
              <a:lnSpc>
                <a:spcPct val="80000"/>
              </a:lnSpc>
            </a:pPr>
            <a:endParaRPr lang="en-US" sz="900" b="0" dirty="0" smtClean="0"/>
          </a:p>
          <a:p>
            <a:pPr eaLnBrk="1" hangingPunct="1">
              <a:lnSpc>
                <a:spcPct val="80000"/>
              </a:lnSpc>
            </a:pPr>
            <a:endParaRPr lang="en-US" sz="900" b="0" dirty="0" smtClean="0"/>
          </a:p>
          <a:p>
            <a:pPr eaLnBrk="1" hangingPunct="1">
              <a:lnSpc>
                <a:spcPct val="80000"/>
              </a:lnSpc>
            </a:pPr>
            <a:endParaRPr lang="en-US" sz="900" b="0" dirty="0" smtClean="0"/>
          </a:p>
          <a:p>
            <a:pPr eaLnBrk="1" hangingPunct="1">
              <a:lnSpc>
                <a:spcPct val="80000"/>
              </a:lnSpc>
            </a:pPr>
            <a:endParaRPr lang="en-US" b="0" dirty="0" smtClean="0"/>
          </a:p>
          <a:p>
            <a:pPr eaLnBrk="1" hangingPunct="1">
              <a:lnSpc>
                <a:spcPct val="80000"/>
              </a:lnSpc>
            </a:pPr>
            <a:endParaRPr lang="en-US" b="0" dirty="0" smtClean="0"/>
          </a:p>
          <a:p>
            <a:pPr eaLnBrk="1" hangingPunct="1">
              <a:lnSpc>
                <a:spcPct val="80000"/>
              </a:lnSpc>
            </a:pPr>
            <a:endParaRPr lang="en-US" b="0" dirty="0" smtClean="0"/>
          </a:p>
          <a:p>
            <a:pPr eaLnBrk="1" hangingPunct="1">
              <a:lnSpc>
                <a:spcPct val="80000"/>
              </a:lnSpc>
            </a:pPr>
            <a:endParaRPr lang="en-US" b="0" dirty="0" smtClean="0"/>
          </a:p>
          <a:p>
            <a:pPr eaLnBrk="1" hangingPunct="1">
              <a:lnSpc>
                <a:spcPct val="120000"/>
              </a:lnSpc>
            </a:pPr>
            <a:r>
              <a:rPr lang="en-US" b="0" dirty="0" smtClean="0"/>
              <a:t>When </a:t>
            </a:r>
            <a:r>
              <a:rPr lang="en-US" b="0" dirty="0" err="1" smtClean="0"/>
              <a:t>ReGEC</a:t>
            </a:r>
            <a:r>
              <a:rPr lang="en-US" b="0" dirty="0" smtClean="0"/>
              <a:t> algorithm is trained on all training cases, surfaces are affected by noisy cases (</a:t>
            </a:r>
            <a:r>
              <a:rPr lang="en-US" b="0" i="1" dirty="0" smtClean="0"/>
              <a:t>left</a:t>
            </a:r>
            <a:r>
              <a:rPr lang="en-US" b="0" dirty="0" smtClean="0"/>
              <a:t>) </a:t>
            </a:r>
          </a:p>
          <a:p>
            <a:pPr eaLnBrk="1" hangingPunct="1">
              <a:lnSpc>
                <a:spcPct val="120000"/>
              </a:lnSpc>
            </a:pPr>
            <a:r>
              <a:rPr lang="en-US" b="0" dirty="0" smtClean="0"/>
              <a:t>I-</a:t>
            </a:r>
            <a:r>
              <a:rPr lang="en-US" b="0" dirty="0" err="1" smtClean="0"/>
              <a:t>ReGEC</a:t>
            </a:r>
            <a:r>
              <a:rPr lang="en-US" b="0" dirty="0" smtClean="0"/>
              <a:t> achieves clearly defined boundaries, preserving accuracy (</a:t>
            </a:r>
            <a:r>
              <a:rPr lang="en-US" b="0" i="1" dirty="0" smtClean="0"/>
              <a:t>right</a:t>
            </a:r>
            <a:r>
              <a:rPr lang="en-US" b="0" dirty="0" smtClean="0"/>
              <a:t>)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200" dirty="0" smtClean="0"/>
              <a:t>Less then 5% of points needed for training! </a:t>
            </a:r>
          </a:p>
        </p:txBody>
      </p:sp>
      <p:pic>
        <p:nvPicPr>
          <p:cNvPr id="21508" name="Picture 7" descr="bana_regec"/>
          <p:cNvPicPr>
            <a:picLocks noChangeAspect="1" noChangeArrowheads="1"/>
          </p:cNvPicPr>
          <p:nvPr/>
        </p:nvPicPr>
        <p:blipFill>
          <a:blip r:embed="rId4"/>
          <a:srcRect l="11734" t="6544" r="8031" b="8913"/>
          <a:stretch>
            <a:fillRect/>
          </a:stretch>
        </p:blipFill>
        <p:spPr bwMode="auto">
          <a:xfrm>
            <a:off x="533400" y="1303339"/>
            <a:ext cx="4251183" cy="310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876800" y="1295400"/>
            <a:ext cx="4114800" cy="3124200"/>
            <a:chOff x="4876800" y="1295400"/>
            <a:chExt cx="4114800" cy="3124200"/>
          </a:xfrm>
        </p:grpSpPr>
        <p:grpSp>
          <p:nvGrpSpPr>
            <p:cNvPr id="8" name="Gruppo 7"/>
            <p:cNvGrpSpPr/>
            <p:nvPr/>
          </p:nvGrpSpPr>
          <p:grpSpPr>
            <a:xfrm>
              <a:off x="4876800" y="1295400"/>
              <a:ext cx="4114800" cy="3124200"/>
              <a:chOff x="5641402" y="1301496"/>
              <a:chExt cx="4417072" cy="3270504"/>
            </a:xfrm>
          </p:grpSpPr>
          <p:sp>
            <p:nvSpPr>
              <p:cNvPr id="7" name="Rettangolo 6"/>
              <p:cNvSpPr/>
              <p:nvPr/>
            </p:nvSpPr>
            <p:spPr>
              <a:xfrm>
                <a:off x="5641402" y="1301496"/>
                <a:ext cx="4417072" cy="3270504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ttangolo 5"/>
              <p:cNvSpPr/>
              <p:nvPr/>
            </p:nvSpPr>
            <p:spPr>
              <a:xfrm>
                <a:off x="5715000" y="1371600"/>
                <a:ext cx="4267200" cy="3124200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21509" name="Picture 8" descr="bana_chunk"/>
            <p:cNvPicPr>
              <a:picLocks noChangeAspect="1" noChangeArrowheads="1"/>
            </p:cNvPicPr>
            <p:nvPr/>
          </p:nvPicPr>
          <p:blipFill>
            <a:blip r:embed="rId5"/>
            <a:srcRect l="14547" t="9508" r="10921" b="17472"/>
            <a:stretch>
              <a:fillRect/>
            </a:stretch>
          </p:blipFill>
          <p:spPr bwMode="auto">
            <a:xfrm>
              <a:off x="4975400" y="1385248"/>
              <a:ext cx="3826042" cy="268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accuracy (%)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40536"/>
            <a:ext cx="7772400" cy="546506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3200" baseline="30000" dirty="0" smtClean="0"/>
          </a:p>
          <a:p>
            <a:r>
              <a:rPr lang="en-US" sz="2400" baseline="30000" dirty="0" smtClean="0"/>
              <a:t>(1)</a:t>
            </a:r>
            <a:r>
              <a:rPr lang="en-US" sz="2400" dirty="0" smtClean="0"/>
              <a:t> 10-fold </a:t>
            </a:r>
            <a:r>
              <a:rPr lang="en-US" sz="2400" baseline="30000" dirty="0" smtClean="0"/>
              <a:t> (2)</a:t>
            </a:r>
            <a:r>
              <a:rPr lang="en-US" sz="2400" dirty="0" smtClean="0"/>
              <a:t> LOO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17" t="18750" r="4008" b="12500"/>
          <a:stretch>
            <a:fillRect/>
          </a:stretch>
        </p:blipFill>
        <p:spPr bwMode="auto">
          <a:xfrm>
            <a:off x="457200" y="1143000"/>
            <a:ext cx="852345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600199" y="3505200"/>
          <a:ext cx="6096001" cy="2321574"/>
        </p:xfrm>
        <a:graphic>
          <a:graphicData uri="http://schemas.openxmlformats.org/drawingml/2006/table">
            <a:tbl>
              <a:tblPr/>
              <a:tblGrid>
                <a:gridCol w="1369789"/>
                <a:gridCol w="1181115"/>
                <a:gridCol w="1181699"/>
                <a:gridCol w="1181699"/>
                <a:gridCol w="1181699"/>
              </a:tblGrid>
              <a:tr h="386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b="1" dirty="0" err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Dataset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700" b="1" dirty="0" err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Null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700" b="1" dirty="0" err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ReGEC</a:t>
                      </a:r>
                      <a:r>
                        <a:rPr lang="it-IT" sz="17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700" b="1" baseline="300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(1)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700" b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IReGEC </a:t>
                      </a:r>
                      <a:r>
                        <a:rPr lang="it-IT" sz="1700" b="1" baseline="300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(1)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7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SVM</a:t>
                      </a:r>
                      <a:r>
                        <a:rPr lang="it-IT" sz="1700" b="1" baseline="300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(2)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6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b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Leukemia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65.27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98.33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100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98.61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86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Prostate1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50.98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84.62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82.35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91.18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86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b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Prostate2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56.81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65.78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65.91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76.14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86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CNS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73.52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65.78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73.41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82.35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86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b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GCM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67.85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70.45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i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100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93.21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6" marR="630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2304288" y="3721919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16130" name="Rectangle 34"/>
          <p:cNvSpPr>
            <a:spLocks noChangeArrowheads="1"/>
          </p:cNvSpPr>
          <p:nvPr/>
        </p:nvSpPr>
        <p:spPr bwMode="auto">
          <a:xfrm>
            <a:off x="795338" y="3700463"/>
            <a:ext cx="55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i="1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16131" name="Rectangle 35"/>
          <p:cNvSpPr>
            <a:spLocks noChangeArrowheads="1"/>
          </p:cNvSpPr>
          <p:nvPr/>
        </p:nvSpPr>
        <p:spPr bwMode="auto">
          <a:xfrm>
            <a:off x="4421188" y="344646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i="1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16132" name="Rectangle 36"/>
          <p:cNvSpPr>
            <a:spLocks noChangeArrowheads="1"/>
          </p:cNvSpPr>
          <p:nvPr/>
        </p:nvSpPr>
        <p:spPr bwMode="auto">
          <a:xfrm>
            <a:off x="4452938" y="3430588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i="1">
                <a:solidFill>
                  <a:srgbClr val="FFFF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16133" name="Rectangle 37"/>
          <p:cNvSpPr>
            <a:spLocks noChangeArrowheads="1"/>
          </p:cNvSpPr>
          <p:nvPr/>
        </p:nvSpPr>
        <p:spPr bwMode="auto">
          <a:xfrm>
            <a:off x="811213" y="3676650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i="1">
                <a:solidFill>
                  <a:srgbClr val="FF66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pain relievers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209800" y="3595223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82444" y="3057358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56944" y="3173182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22832" y="2622911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19656" y="2537567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00072" y="2892766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34768" y="2734270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57676" y="2757023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59736" y="3057358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62200" y="3322534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06168" y="3285958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37944" y="3383494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11044" y="3508462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37944" y="3729335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24732" y="3200400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75054" y="4809744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65120" y="4315968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76752" y="3895344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142488" y="4379976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67456" y="4684776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520440" y="3625703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419856" y="3941064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508248" y="4303776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06368" y="3867912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58768" y="4375511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96846" y="4306824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94966" y="4729079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008120" y="4168247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855720" y="4375511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42" name="TextBox 64"/>
          <p:cNvSpPr txBox="1"/>
          <p:nvPr/>
        </p:nvSpPr>
        <p:spPr>
          <a:xfrm>
            <a:off x="5791200" y="2217003"/>
            <a:ext cx="1874231" cy="830997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 Ineffective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+  Effective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cxnSp>
        <p:nvCxnSpPr>
          <p:cNvPr id="44" name="Connettore 2 43"/>
          <p:cNvCxnSpPr/>
          <p:nvPr/>
        </p:nvCxnSpPr>
        <p:spPr>
          <a:xfrm rot="5400000" flipH="1" flipV="1">
            <a:off x="-1066679" y="3885527"/>
            <a:ext cx="3810000" cy="134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rot="10800000" flipH="1" flipV="1">
            <a:off x="838200" y="5791200"/>
            <a:ext cx="449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4527777" y="579120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Sodium</a:t>
            </a:r>
            <a:endParaRPr lang="it-IT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381000" y="160020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Naproxen</a:t>
            </a:r>
            <a:endParaRPr lang="it-IT" dirty="0"/>
          </a:p>
        </p:txBody>
      </p:sp>
      <p:grpSp>
        <p:nvGrpSpPr>
          <p:cNvPr id="2" name="Gruppo 52"/>
          <p:cNvGrpSpPr/>
          <p:nvPr/>
        </p:nvGrpSpPr>
        <p:grpSpPr>
          <a:xfrm>
            <a:off x="3603006" y="4343400"/>
            <a:ext cx="435594" cy="584775"/>
            <a:chOff x="4343400" y="2362200"/>
            <a:chExt cx="435594" cy="584775"/>
          </a:xfrm>
        </p:grpSpPr>
        <p:sp>
          <p:nvSpPr>
            <p:cNvPr id="51" name="Ovale 50"/>
            <p:cNvSpPr/>
            <p:nvPr/>
          </p:nvSpPr>
          <p:spPr>
            <a:xfrm>
              <a:off x="4343400" y="27432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4419600" y="2362200"/>
              <a:ext cx="3593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/>
                <a:t>?</a:t>
              </a:r>
              <a:endParaRPr lang="it-IT" sz="1600" dirty="0"/>
            </a:p>
          </p:txBody>
        </p:sp>
      </p:grpSp>
      <p:grpSp>
        <p:nvGrpSpPr>
          <p:cNvPr id="3" name="Gruppo 53"/>
          <p:cNvGrpSpPr/>
          <p:nvPr/>
        </p:nvGrpSpPr>
        <p:grpSpPr>
          <a:xfrm>
            <a:off x="1774206" y="2691825"/>
            <a:ext cx="435594" cy="584775"/>
            <a:chOff x="4343400" y="2362200"/>
            <a:chExt cx="435594" cy="584775"/>
          </a:xfrm>
        </p:grpSpPr>
        <p:sp>
          <p:nvSpPr>
            <p:cNvPr id="55" name="Ovale 54"/>
            <p:cNvSpPr/>
            <p:nvPr/>
          </p:nvSpPr>
          <p:spPr>
            <a:xfrm>
              <a:off x="4343400" y="27432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4419600" y="2362200"/>
              <a:ext cx="3593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/>
                <a:t>?</a:t>
              </a:r>
              <a:endParaRPr lang="it-IT" sz="1600" dirty="0"/>
            </a:p>
          </p:txBody>
        </p:sp>
      </p:grpSp>
      <p:grpSp>
        <p:nvGrpSpPr>
          <p:cNvPr id="4" name="Gruppo 56"/>
          <p:cNvGrpSpPr/>
          <p:nvPr/>
        </p:nvGrpSpPr>
        <p:grpSpPr>
          <a:xfrm>
            <a:off x="3374406" y="3149025"/>
            <a:ext cx="435594" cy="584775"/>
            <a:chOff x="4343400" y="2362200"/>
            <a:chExt cx="435594" cy="584775"/>
          </a:xfrm>
        </p:grpSpPr>
        <p:sp>
          <p:nvSpPr>
            <p:cNvPr id="58" name="Ovale 57"/>
            <p:cNvSpPr/>
            <p:nvPr/>
          </p:nvSpPr>
          <p:spPr>
            <a:xfrm>
              <a:off x="4343400" y="27432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4419600" y="2362200"/>
              <a:ext cx="3593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/>
                <a:t>?</a:t>
              </a:r>
              <a:endParaRPr lang="it-IT" sz="1600" dirty="0"/>
            </a:p>
          </p:txBody>
        </p:sp>
      </p:grpSp>
      <p:sp>
        <p:nvSpPr>
          <p:cNvPr id="61" name="Line 39"/>
          <p:cNvSpPr>
            <a:spLocks noChangeShapeType="1"/>
          </p:cNvSpPr>
          <p:nvPr/>
        </p:nvSpPr>
        <p:spPr bwMode="auto">
          <a:xfrm flipV="1">
            <a:off x="1219200" y="3200399"/>
            <a:ext cx="3581400" cy="1600199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4" name="Line 39"/>
          <p:cNvSpPr>
            <a:spLocks noChangeShapeType="1"/>
          </p:cNvSpPr>
          <p:nvPr/>
        </p:nvSpPr>
        <p:spPr bwMode="auto">
          <a:xfrm flipV="1">
            <a:off x="1981200" y="2514600"/>
            <a:ext cx="2133600" cy="26670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94" grpId="0" animBg="1"/>
      <p:bldP spid="9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Positive results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990600"/>
            <a:ext cx="4689475" cy="5257800"/>
          </a:xfrm>
        </p:spPr>
        <p:txBody>
          <a:bodyPr/>
          <a:lstStyle/>
          <a:p>
            <a:pPr eaLnBrk="1" hangingPunct="1"/>
            <a:r>
              <a:rPr lang="en-US" sz="2400" b="0" dirty="0" smtClean="0">
                <a:solidFill>
                  <a:srgbClr val="FFFF00"/>
                </a:solidFill>
              </a:rPr>
              <a:t>Incremental learning</a:t>
            </a:r>
            <a:r>
              <a:rPr lang="en-US" sz="2400" b="0" dirty="0" smtClean="0"/>
              <a:t>, in conjunction with </a:t>
            </a:r>
            <a:r>
              <a:rPr lang="en-US" sz="2400" b="0" dirty="0" err="1" smtClean="0"/>
              <a:t>ReGEC</a:t>
            </a:r>
            <a:r>
              <a:rPr lang="en-US" sz="2400" b="0" dirty="0" smtClean="0"/>
              <a:t>, </a:t>
            </a:r>
            <a:r>
              <a:rPr lang="en-US" sz="2400" b="0" dirty="0" smtClean="0">
                <a:solidFill>
                  <a:srgbClr val="FFFF00"/>
                </a:solidFill>
              </a:rPr>
              <a:t>reduces training </a:t>
            </a:r>
            <a:r>
              <a:rPr lang="en-US" sz="2400" b="0" dirty="0" smtClean="0"/>
              <a:t>sets dimension</a:t>
            </a:r>
          </a:p>
          <a:p>
            <a:pPr eaLnBrk="1" hangingPunct="1"/>
            <a:endParaRPr lang="en-US" sz="2400" b="0" dirty="0" smtClean="0"/>
          </a:p>
          <a:p>
            <a:pPr eaLnBrk="1" hangingPunct="1"/>
            <a:r>
              <a:rPr lang="en-US" sz="2400" b="0" dirty="0" smtClean="0">
                <a:solidFill>
                  <a:srgbClr val="FFFF00"/>
                </a:solidFill>
              </a:rPr>
              <a:t>Accuracy</a:t>
            </a:r>
            <a:r>
              <a:rPr lang="en-US" sz="2400" b="0" dirty="0" smtClean="0"/>
              <a:t> results do </a:t>
            </a:r>
            <a:r>
              <a:rPr lang="en-US" sz="2400" b="0" dirty="0" smtClean="0">
                <a:solidFill>
                  <a:srgbClr val="FFFF00"/>
                </a:solidFill>
              </a:rPr>
              <a:t>not</a:t>
            </a:r>
            <a:r>
              <a:rPr lang="en-US" sz="2400" b="0" dirty="0" smtClean="0"/>
              <a:t> </a:t>
            </a:r>
            <a:r>
              <a:rPr lang="en-US" sz="2400" b="0" dirty="0" smtClean="0">
                <a:solidFill>
                  <a:srgbClr val="FFFF00"/>
                </a:solidFill>
              </a:rPr>
              <a:t>deteriorate</a:t>
            </a:r>
            <a:r>
              <a:rPr lang="en-US" sz="2400" b="0" dirty="0" smtClean="0"/>
              <a:t> selecting fewer training cases</a:t>
            </a:r>
          </a:p>
          <a:p>
            <a:pPr eaLnBrk="1" hangingPunct="1"/>
            <a:endParaRPr lang="en-US" sz="2400" b="0" dirty="0" smtClean="0"/>
          </a:p>
          <a:p>
            <a:pPr eaLnBrk="1" hangingPunct="1"/>
            <a:r>
              <a:rPr lang="en-US" sz="2400" b="0" dirty="0" smtClean="0">
                <a:solidFill>
                  <a:srgbClr val="FFFF00"/>
                </a:solidFill>
              </a:rPr>
              <a:t>Classification </a:t>
            </a:r>
            <a:r>
              <a:rPr lang="en-US" sz="2400" b="0" dirty="0" smtClean="0"/>
              <a:t>surfaces can be </a:t>
            </a:r>
            <a:r>
              <a:rPr lang="en-US" sz="2400" b="0" dirty="0" smtClean="0">
                <a:solidFill>
                  <a:srgbClr val="FFFF00"/>
                </a:solidFill>
              </a:rPr>
              <a:t>generalized</a:t>
            </a:r>
          </a:p>
        </p:txBody>
      </p:sp>
      <p:pic>
        <p:nvPicPr>
          <p:cNvPr id="37892" name="Picture 4" descr="tigerwoods_caddy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41400"/>
            <a:ext cx="3559175" cy="52212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Ongoing research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9075" y="990600"/>
            <a:ext cx="5038725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is possible to integrate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FF00"/>
                </a:solidFill>
              </a:rPr>
              <a:t>prior knowledge </a:t>
            </a:r>
            <a:r>
              <a:rPr lang="en-US" sz="2400" dirty="0" smtClean="0"/>
              <a:t>in a </a:t>
            </a:r>
            <a:br>
              <a:rPr lang="en-US" sz="2400" dirty="0" smtClean="0"/>
            </a:br>
            <a:r>
              <a:rPr lang="en-US" sz="2400" dirty="0" smtClean="0"/>
              <a:t>classification model?</a:t>
            </a:r>
          </a:p>
          <a:p>
            <a:endParaRPr lang="en-US" sz="2400" dirty="0" smtClean="0"/>
          </a:p>
          <a:p>
            <a:r>
              <a:rPr lang="en-US" sz="2400" dirty="0" smtClean="0"/>
              <a:t>A natural approach would be to plug such knowledge in a classifier adding more cases during training</a:t>
            </a:r>
          </a:p>
          <a:p>
            <a:pPr lvl="1"/>
            <a:r>
              <a:rPr lang="en-US" sz="2000" dirty="0" smtClean="0"/>
              <a:t>This results in higher computational complexity, and in a tendency to over-fitting</a:t>
            </a:r>
          </a:p>
          <a:p>
            <a:endParaRPr lang="en-US" sz="2400" dirty="0" smtClean="0"/>
          </a:p>
          <a:p>
            <a:r>
              <a:rPr lang="en-US" sz="2400" dirty="0" smtClean="0"/>
              <a:t>Different strategies need to be devised to take advantage of prior knowledge</a:t>
            </a:r>
          </a:p>
        </p:txBody>
      </p:sp>
      <p:pic>
        <p:nvPicPr>
          <p:cNvPr id="5" name="Picture 4" descr="Photo of Tiger Woods"/>
          <p:cNvPicPr>
            <a:picLocks noChangeAspect="1" noChangeArrowheads="1"/>
          </p:cNvPicPr>
          <p:nvPr/>
        </p:nvPicPr>
        <p:blipFill>
          <a:blip r:embed="rId3"/>
          <a:srcRect l="1252" t="1985" r="2147" b="2686"/>
          <a:stretch>
            <a:fillRect/>
          </a:stretch>
        </p:blipFill>
        <p:spPr bwMode="auto">
          <a:xfrm>
            <a:off x="460248" y="1048511"/>
            <a:ext cx="3502152" cy="529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interesting approach is to analytically express </a:t>
            </a:r>
            <a:r>
              <a:rPr lang="en-US" sz="2800" dirty="0" smtClean="0">
                <a:solidFill>
                  <a:srgbClr val="FFFF00"/>
                </a:solidFill>
              </a:rPr>
              <a:t>knowledge as </a:t>
            </a:r>
            <a:r>
              <a:rPr lang="en-US" sz="2800" dirty="0" smtClean="0"/>
              <a:t>additional </a:t>
            </a:r>
            <a:r>
              <a:rPr lang="en-US" sz="2800" dirty="0" smtClean="0">
                <a:solidFill>
                  <a:srgbClr val="FFFF00"/>
                </a:solidFill>
              </a:rPr>
              <a:t>constraints</a:t>
            </a:r>
            <a:r>
              <a:rPr lang="en-US" sz="2800" dirty="0" smtClean="0"/>
              <a:t> to the optimization problem defining a standard SVM</a:t>
            </a:r>
          </a:p>
          <a:p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 smtClean="0"/>
              <a:t>solution has the advantage</a:t>
            </a:r>
          </a:p>
          <a:p>
            <a:pPr lvl="1"/>
            <a:r>
              <a:rPr lang="en-US" sz="2400" dirty="0" smtClean="0"/>
              <a:t>not to increase the dimension of the training set, </a:t>
            </a:r>
          </a:p>
          <a:p>
            <a:pPr lvl="1"/>
            <a:r>
              <a:rPr lang="en-US" sz="2400" dirty="0" smtClean="0"/>
              <a:t>to avoid over-fitting and poor generalization of the classification model</a:t>
            </a:r>
          </a:p>
          <a:p>
            <a:endParaRPr lang="en-US" sz="2800" dirty="0" smtClean="0"/>
          </a:p>
          <a:p>
            <a:r>
              <a:rPr lang="en-US" sz="2800" dirty="0" smtClean="0"/>
              <a:t>An </a:t>
            </a:r>
            <a:r>
              <a:rPr lang="en-US" sz="2800" dirty="0" smtClean="0">
                <a:solidFill>
                  <a:srgbClr val="FFFF00"/>
                </a:solidFill>
              </a:rPr>
              <a:t>analytical expression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rgbClr val="FFFF00"/>
                </a:solidFill>
              </a:rPr>
              <a:t>knowledge</a:t>
            </a:r>
            <a:r>
              <a:rPr lang="en-US" sz="2800" dirty="0" smtClean="0"/>
              <a:t> is needed</a:t>
            </a:r>
          </a:p>
          <a:p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914400"/>
          </a:xfrm>
        </p:spPr>
        <p:txBody>
          <a:bodyPr/>
          <a:lstStyle/>
          <a:p>
            <a:r>
              <a:rPr lang="en-US" dirty="0" smtClean="0"/>
              <a:t>Prior knowledge incorporation</a:t>
            </a:r>
            <a:endParaRPr 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51725" y="1898650"/>
            <a:ext cx="510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00200" y="5278438"/>
            <a:ext cx="5191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C63100"/>
                </a:solidFill>
                <a:sym typeface="Symbol" pitchFamily="18" charset="2"/>
              </a:rPr>
              <a:t></a:t>
            </a:r>
            <a:endParaRPr lang="en-US" sz="4800" b="1">
              <a:solidFill>
                <a:srgbClr val="C63100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629400" y="2373313"/>
            <a:ext cx="510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562600" y="2449513"/>
            <a:ext cx="510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696200" y="3668713"/>
            <a:ext cx="510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781800" y="3135313"/>
            <a:ext cx="510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715000" y="2601913"/>
            <a:ext cx="510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648200" y="2754313"/>
            <a:ext cx="510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486400" y="3363913"/>
            <a:ext cx="510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76400" y="2743200"/>
            <a:ext cx="51911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C63100"/>
                </a:solidFill>
                <a:sym typeface="Symbol" pitchFamily="18" charset="2"/>
              </a:rPr>
              <a:t></a:t>
            </a:r>
            <a:endParaRPr lang="en-US" sz="4800" b="1">
              <a:solidFill>
                <a:srgbClr val="C631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828800" y="1905000"/>
            <a:ext cx="51911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C63100"/>
                </a:solidFill>
                <a:sym typeface="Symbol" pitchFamily="18" charset="2"/>
              </a:rPr>
              <a:t></a:t>
            </a:r>
            <a:endParaRPr lang="en-US" sz="4800" b="1">
              <a:solidFill>
                <a:srgbClr val="C63100"/>
              </a:solidFill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295400" y="3048000"/>
            <a:ext cx="51911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 dirty="0">
                <a:solidFill>
                  <a:srgbClr val="C63100"/>
                </a:solidFill>
                <a:sym typeface="Symbol" pitchFamily="18" charset="2"/>
              </a:rPr>
              <a:t></a:t>
            </a:r>
            <a:endParaRPr lang="en-US" sz="4800" b="1" dirty="0">
              <a:solidFill>
                <a:srgbClr val="C63100"/>
              </a:solidFill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1905000" y="3973513"/>
            <a:ext cx="5191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C63100"/>
                </a:solidFill>
                <a:sym typeface="Symbol" pitchFamily="18" charset="2"/>
              </a:rPr>
              <a:t></a:t>
            </a:r>
            <a:endParaRPr lang="en-US" sz="4800" b="1">
              <a:solidFill>
                <a:srgbClr val="C63100"/>
              </a:solidFill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681288" y="3668713"/>
            <a:ext cx="51911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C63100"/>
                </a:solidFill>
                <a:sym typeface="Symbol" pitchFamily="18" charset="2"/>
              </a:rPr>
              <a:t></a:t>
            </a:r>
            <a:endParaRPr lang="en-US" sz="4800" b="1">
              <a:solidFill>
                <a:srgbClr val="C63100"/>
              </a:solidFill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2438400" y="4735513"/>
            <a:ext cx="5191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C63100"/>
                </a:solidFill>
                <a:sym typeface="Symbol" pitchFamily="18" charset="2"/>
              </a:rPr>
              <a:t></a:t>
            </a:r>
            <a:endParaRPr lang="en-US" sz="4800" b="1">
              <a:solidFill>
                <a:srgbClr val="C63100"/>
              </a:solidFill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3138488" y="4887913"/>
            <a:ext cx="51911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C63100"/>
                </a:solidFill>
                <a:sym typeface="Symbol" pitchFamily="18" charset="2"/>
              </a:rPr>
              <a:t></a:t>
            </a:r>
            <a:endParaRPr lang="en-US" sz="4800" b="1">
              <a:solidFill>
                <a:srgbClr val="C63100"/>
              </a:solidFill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2667000" y="1828800"/>
            <a:ext cx="4343400" cy="502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Freeform 31"/>
          <p:cNvSpPr>
            <a:spLocks/>
          </p:cNvSpPr>
          <p:nvPr/>
        </p:nvSpPr>
        <p:spPr bwMode="auto">
          <a:xfrm>
            <a:off x="3124200" y="1828800"/>
            <a:ext cx="5867400" cy="3289300"/>
          </a:xfrm>
          <a:custGeom>
            <a:avLst/>
            <a:gdLst/>
            <a:ahLst/>
            <a:cxnLst>
              <a:cxn ang="0">
                <a:pos x="328" y="0"/>
              </a:cxn>
              <a:cxn ang="0">
                <a:pos x="136" y="1536"/>
              </a:cxn>
              <a:cxn ang="0">
                <a:pos x="1144" y="2016"/>
              </a:cxn>
              <a:cxn ang="0">
                <a:pos x="3736" y="1872"/>
              </a:cxn>
            </a:cxnLst>
            <a:rect l="0" t="0" r="r" b="b"/>
            <a:pathLst>
              <a:path w="3736" h="2072">
                <a:moveTo>
                  <a:pt x="328" y="0"/>
                </a:moveTo>
                <a:cubicBezTo>
                  <a:pt x="164" y="600"/>
                  <a:pt x="0" y="1200"/>
                  <a:pt x="136" y="1536"/>
                </a:cubicBezTo>
                <a:cubicBezTo>
                  <a:pt x="272" y="1872"/>
                  <a:pt x="544" y="1960"/>
                  <a:pt x="1144" y="2016"/>
                </a:cubicBezTo>
                <a:cubicBezTo>
                  <a:pt x="1744" y="2072"/>
                  <a:pt x="3304" y="1896"/>
                  <a:pt x="3736" y="187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1003300" y="1485900"/>
            <a:ext cx="5930900" cy="3238500"/>
            <a:chOff x="632" y="936"/>
            <a:chExt cx="3736" cy="2040"/>
          </a:xfrm>
        </p:grpSpPr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064" y="1392"/>
              <a:ext cx="2304" cy="1584"/>
            </a:xfrm>
            <a:custGeom>
              <a:avLst/>
              <a:gdLst/>
              <a:ahLst/>
              <a:cxnLst>
                <a:cxn ang="0">
                  <a:pos x="808" y="72"/>
                </a:cxn>
                <a:cxn ang="0">
                  <a:pos x="328" y="168"/>
                </a:cxn>
                <a:cxn ang="0">
                  <a:pos x="232" y="888"/>
                </a:cxn>
                <a:cxn ang="0">
                  <a:pos x="1720" y="600"/>
                </a:cxn>
                <a:cxn ang="0">
                  <a:pos x="808" y="72"/>
                </a:cxn>
              </a:cxnLst>
              <a:rect l="0" t="0" r="r" b="b"/>
              <a:pathLst>
                <a:path w="1816" h="960">
                  <a:moveTo>
                    <a:pt x="808" y="72"/>
                  </a:moveTo>
                  <a:cubicBezTo>
                    <a:pt x="576" y="0"/>
                    <a:pt x="424" y="32"/>
                    <a:pt x="328" y="168"/>
                  </a:cubicBezTo>
                  <a:cubicBezTo>
                    <a:pt x="232" y="304"/>
                    <a:pt x="0" y="816"/>
                    <a:pt x="232" y="888"/>
                  </a:cubicBezTo>
                  <a:cubicBezTo>
                    <a:pt x="464" y="960"/>
                    <a:pt x="1624" y="736"/>
                    <a:pt x="1720" y="600"/>
                  </a:cubicBezTo>
                  <a:cubicBezTo>
                    <a:pt x="1816" y="464"/>
                    <a:pt x="1040" y="144"/>
                    <a:pt x="808" y="72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 w="952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2736" y="2037"/>
              <a:ext cx="8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3200" i="1" dirty="0"/>
                <a:t>g</a:t>
              </a:r>
              <a:r>
                <a:rPr lang="en-US" sz="3200" dirty="0"/>
                <a:t>(</a:t>
              </a:r>
              <a:r>
                <a:rPr lang="en-US" sz="3200" i="1" dirty="0"/>
                <a:t>x</a:t>
              </a:r>
              <a:r>
                <a:rPr lang="en-US" sz="3200" dirty="0"/>
                <a:t>) </a:t>
              </a:r>
              <a:r>
                <a:rPr lang="en-US" sz="3200" dirty="0" smtClean="0"/>
                <a:t>≥ </a:t>
              </a:r>
              <a:r>
                <a:rPr lang="en-US" sz="3200" dirty="0"/>
                <a:t>0</a:t>
              </a:r>
              <a:endParaRPr lang="en-US" sz="3200" i="1" dirty="0"/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632" y="936"/>
              <a:ext cx="1568" cy="1920"/>
            </a:xfrm>
            <a:custGeom>
              <a:avLst/>
              <a:gdLst/>
              <a:ahLst/>
              <a:cxnLst>
                <a:cxn ang="0">
                  <a:pos x="88" y="696"/>
                </a:cxn>
                <a:cxn ang="0">
                  <a:pos x="424" y="264"/>
                </a:cxn>
                <a:cxn ang="0">
                  <a:pos x="1480" y="264"/>
                </a:cxn>
                <a:cxn ang="0">
                  <a:pos x="952" y="1848"/>
                </a:cxn>
                <a:cxn ang="0">
                  <a:pos x="88" y="696"/>
                </a:cxn>
              </a:cxnLst>
              <a:rect l="0" t="0" r="r" b="b"/>
              <a:pathLst>
                <a:path w="1568" h="1920">
                  <a:moveTo>
                    <a:pt x="88" y="696"/>
                  </a:moveTo>
                  <a:cubicBezTo>
                    <a:pt x="0" y="432"/>
                    <a:pt x="192" y="336"/>
                    <a:pt x="424" y="264"/>
                  </a:cubicBezTo>
                  <a:cubicBezTo>
                    <a:pt x="656" y="192"/>
                    <a:pt x="1392" y="0"/>
                    <a:pt x="1480" y="264"/>
                  </a:cubicBezTo>
                  <a:cubicBezTo>
                    <a:pt x="1568" y="528"/>
                    <a:pt x="1192" y="1776"/>
                    <a:pt x="952" y="1848"/>
                  </a:cubicBezTo>
                  <a:cubicBezTo>
                    <a:pt x="712" y="1920"/>
                    <a:pt x="176" y="960"/>
                    <a:pt x="88" y="696"/>
                  </a:cubicBezTo>
                  <a:close/>
                </a:path>
              </a:pathLst>
            </a:custGeom>
            <a:solidFill>
              <a:srgbClr val="C63100">
                <a:alpha val="25000"/>
              </a:srgbClr>
            </a:solidFill>
            <a:ln w="9525" cap="flat" cmpd="sng">
              <a:solidFill>
                <a:srgbClr val="C631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Text Box 34"/>
            <p:cNvSpPr txBox="1">
              <a:spLocks noChangeArrowheads="1"/>
            </p:cNvSpPr>
            <p:nvPr/>
          </p:nvSpPr>
          <p:spPr bwMode="auto">
            <a:xfrm>
              <a:off x="816" y="1461"/>
              <a:ext cx="100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3200" i="1" dirty="0"/>
                <a:t>h</a:t>
              </a:r>
              <a:r>
                <a:rPr lang="en-US" sz="3200" baseline="-25000" dirty="0"/>
                <a:t>1</a:t>
              </a:r>
              <a:r>
                <a:rPr lang="en-US" sz="3200" dirty="0"/>
                <a:t>(</a:t>
              </a:r>
              <a:r>
                <a:rPr lang="en-US" sz="3200" i="1" dirty="0"/>
                <a:t>x</a:t>
              </a:r>
              <a:r>
                <a:rPr lang="en-US" sz="3200" dirty="0"/>
                <a:t>) </a:t>
              </a:r>
              <a:r>
                <a:rPr lang="en-US" sz="3200" dirty="0" smtClean="0"/>
                <a:t>≤ 0</a:t>
              </a:r>
              <a:endParaRPr lang="en-US" sz="3200" i="1" dirty="0"/>
            </a:p>
          </p:txBody>
        </p:sp>
      </p:grp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6934200" y="4400550"/>
            <a:ext cx="196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i="1" dirty="0" smtClean="0"/>
              <a:t>K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baseline="30000" dirty="0" smtClean="0"/>
              <a:t>’</a:t>
            </a:r>
            <a:r>
              <a:rPr lang="en-US" sz="2800" dirty="0" smtClean="0"/>
              <a:t>, </a:t>
            </a:r>
            <a:r>
              <a:rPr lang="el-GR" sz="2800" i="1" dirty="0" smtClean="0"/>
              <a:t>Γ</a:t>
            </a:r>
            <a:r>
              <a:rPr lang="en-US" sz="2800" baseline="30000" dirty="0" smtClean="0"/>
              <a:t>T</a:t>
            </a:r>
            <a:r>
              <a:rPr lang="en-US" sz="2800" dirty="0" smtClean="0"/>
              <a:t>)</a:t>
            </a:r>
            <a:r>
              <a:rPr lang="en-US" sz="2800" i="1" dirty="0" smtClean="0"/>
              <a:t>u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i="1" dirty="0">
                <a:sym typeface="Symbol" pitchFamily="18" charset="2"/>
              </a:rPr>
              <a:t>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Prior knowledge in SVM</a:t>
            </a:r>
            <a:endParaRPr lang="it-IT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0" dirty="0" smtClean="0"/>
              <a:t>Maximize the margin between the two classes, constraining the classification model to leave one  positive region in the corresponding </a:t>
            </a:r>
            <a:r>
              <a:rPr lang="en-US" sz="2400" b="0" dirty="0" err="1" smtClean="0"/>
              <a:t>halfspace</a:t>
            </a:r>
            <a:r>
              <a:rPr lang="en-US" sz="2400" b="0" dirty="0" smtClean="0"/>
              <a:t>: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b="0" dirty="0" smtClean="0"/>
          </a:p>
          <a:p>
            <a:pPr eaLnBrk="1" hangingPunct="1"/>
            <a:endParaRPr lang="en-US" sz="2400" b="0" dirty="0" smtClean="0"/>
          </a:p>
          <a:p>
            <a:pPr eaLnBrk="1" hangingPunct="1"/>
            <a:r>
              <a:rPr lang="en-US" sz="2400" b="0" dirty="0" smtClean="0"/>
              <a:t>Simple extension to multiple knowledge regions</a:t>
            </a:r>
          </a:p>
        </p:txBody>
      </p:sp>
      <p:pic>
        <p:nvPicPr>
          <p:cNvPr id="14341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98538" y="2971800"/>
            <a:ext cx="7535862" cy="2084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63362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O. </a:t>
            </a:r>
            <a:r>
              <a:rPr lang="en-US" dirty="0" err="1" smtClean="0"/>
              <a:t>Mangasarian</a:t>
            </a:r>
            <a:r>
              <a:rPr lang="en-US" dirty="0" smtClean="0"/>
              <a:t>, E. Wild  Nonlinear Knowledge-Based Classification. IEEE TNN, 2008.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 in </a:t>
            </a:r>
            <a:r>
              <a:rPr lang="en-US" dirty="0" err="1" smtClean="0"/>
              <a:t>ReGEC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possible to extend this approach to </a:t>
            </a:r>
            <a:r>
              <a:rPr lang="en-US" dirty="0" err="1" smtClean="0"/>
              <a:t>ReGEC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idea of increasing the information contained in the training set with additional knowledge is appealing for biomedical data</a:t>
            </a:r>
          </a:p>
          <a:p>
            <a:endParaRPr lang="en-US" dirty="0" smtClean="0"/>
          </a:p>
          <a:p>
            <a:r>
              <a:rPr lang="en-US" dirty="0" smtClean="0"/>
              <a:t>The experience of field experts or previous results can be readily transferred to new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Let </a:t>
            </a:r>
            <a:r>
              <a:rPr lang="el-GR" sz="2800" dirty="0" smtClean="0"/>
              <a:t>Δ</a:t>
            </a:r>
            <a:r>
              <a:rPr lang="en-US" sz="2800" dirty="0" smtClean="0"/>
              <a:t> be the set of points in </a:t>
            </a:r>
            <a:r>
              <a:rPr lang="en-US" sz="2800" dirty="0" smtClean="0">
                <a:latin typeface="times)"/>
              </a:rPr>
              <a:t>B</a:t>
            </a:r>
            <a:r>
              <a:rPr lang="en-US" sz="2800" dirty="0" smtClean="0"/>
              <a:t> describing a priori knowledge, constraint matrix C represents knowledge imposed on class B: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Constraint imposes all points in </a:t>
            </a:r>
            <a:r>
              <a:rPr lang="el-GR" sz="2800" dirty="0" smtClean="0"/>
              <a:t>Δ</a:t>
            </a:r>
            <a:r>
              <a:rPr lang="en-US" sz="2800" dirty="0" smtClean="0"/>
              <a:t> to have zero distance from the plane =&gt; to belong to B</a:t>
            </a:r>
          </a:p>
        </p:txBody>
      </p:sp>
      <p:sp>
        <p:nvSpPr>
          <p:cNvPr id="106" name="Oval 99"/>
          <p:cNvSpPr>
            <a:spLocks noChangeArrowheads="1"/>
          </p:cNvSpPr>
          <p:nvPr/>
        </p:nvSpPr>
        <p:spPr bwMode="auto">
          <a:xfrm rot="1699828">
            <a:off x="3718724" y="3532304"/>
            <a:ext cx="1992938" cy="1244600"/>
          </a:xfrm>
          <a:prstGeom prst="ellipse">
            <a:avLst/>
          </a:prstGeom>
          <a:solidFill>
            <a:srgbClr val="FFFF00">
              <a:alpha val="30196"/>
            </a:srgbClr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 in </a:t>
            </a:r>
            <a:r>
              <a:rPr lang="en-US" dirty="0" err="1" smtClean="0"/>
              <a:t>ReGEC</a:t>
            </a:r>
            <a:endParaRPr lang="it-IT" dirty="0"/>
          </a:p>
        </p:txBody>
      </p:sp>
      <p:sp>
        <p:nvSpPr>
          <p:cNvPr id="42" name="Freeform 96"/>
          <p:cNvSpPr>
            <a:spLocks/>
          </p:cNvSpPr>
          <p:nvPr/>
        </p:nvSpPr>
        <p:spPr bwMode="auto">
          <a:xfrm>
            <a:off x="608471" y="2819400"/>
            <a:ext cx="2555875" cy="1317625"/>
          </a:xfrm>
          <a:custGeom>
            <a:avLst/>
            <a:gdLst>
              <a:gd name="T0" fmla="*/ 1522 w 1610"/>
              <a:gd name="T1" fmla="*/ 0 h 830"/>
              <a:gd name="T2" fmla="*/ 1522 w 1610"/>
              <a:gd name="T3" fmla="*/ 280 h 830"/>
              <a:gd name="T4" fmla="*/ 996 w 1610"/>
              <a:gd name="T5" fmla="*/ 642 h 830"/>
              <a:gd name="T6" fmla="*/ 469 w 1610"/>
              <a:gd name="T7" fmla="*/ 823 h 830"/>
              <a:gd name="T8" fmla="*/ 0 w 1610"/>
              <a:gd name="T9" fmla="*/ 683 h 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0"/>
              <a:gd name="T16" fmla="*/ 0 h 830"/>
              <a:gd name="T17" fmla="*/ 1610 w 1610"/>
              <a:gd name="T18" fmla="*/ 830 h 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0" h="830">
                <a:moveTo>
                  <a:pt x="1522" y="0"/>
                </a:moveTo>
                <a:cubicBezTo>
                  <a:pt x="1566" y="86"/>
                  <a:pt x="1610" y="173"/>
                  <a:pt x="1522" y="280"/>
                </a:cubicBezTo>
                <a:cubicBezTo>
                  <a:pt x="1434" y="387"/>
                  <a:pt x="1171" y="552"/>
                  <a:pt x="996" y="642"/>
                </a:cubicBezTo>
                <a:cubicBezTo>
                  <a:pt x="821" y="732"/>
                  <a:pt x="635" y="816"/>
                  <a:pt x="469" y="823"/>
                </a:cubicBezTo>
                <a:cubicBezTo>
                  <a:pt x="303" y="830"/>
                  <a:pt x="78" y="706"/>
                  <a:pt x="0" y="683"/>
                </a:cubicBezTo>
              </a:path>
            </a:pathLst>
          </a:custGeom>
          <a:noFill/>
          <a:ln w="76200">
            <a:solidFill>
              <a:srgbClr val="3333CC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grpSp>
        <p:nvGrpSpPr>
          <p:cNvPr id="5" name="Group 118"/>
          <p:cNvGrpSpPr/>
          <p:nvPr/>
        </p:nvGrpSpPr>
        <p:grpSpPr>
          <a:xfrm>
            <a:off x="3105608" y="3195637"/>
            <a:ext cx="1847850" cy="381000"/>
            <a:chOff x="2876550" y="2514600"/>
            <a:chExt cx="1847850" cy="381000"/>
          </a:xfrm>
        </p:grpSpPr>
        <p:sp>
          <p:nvSpPr>
            <p:cNvPr id="81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76550" y="2514600"/>
              <a:ext cx="1847850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4559300" y="2565400"/>
              <a:ext cx="12182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616325" y="2565400"/>
              <a:ext cx="8175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3386138" y="2565400"/>
              <a:ext cx="6091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3322638" y="2565400"/>
              <a:ext cx="4328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'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3105150" y="2565400"/>
              <a:ext cx="8175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4227513" y="2726323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3819525" y="2693988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4367213" y="2554224"/>
              <a:ext cx="1330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3946525" y="2559635"/>
              <a:ext cx="1330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3462338" y="2559635"/>
              <a:ext cx="14747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4100513" y="2559635"/>
              <a:ext cx="9938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3705225" y="2565400"/>
              <a:ext cx="12182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3208338" y="2565400"/>
              <a:ext cx="10740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2914650" y="2565400"/>
              <a:ext cx="16190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17"/>
          <p:cNvGrpSpPr/>
          <p:nvPr/>
        </p:nvGrpSpPr>
        <p:grpSpPr>
          <a:xfrm rot="21166896">
            <a:off x="4115258" y="4303479"/>
            <a:ext cx="1889125" cy="364540"/>
            <a:chOff x="6035675" y="6283325"/>
            <a:chExt cx="1889125" cy="364540"/>
          </a:xfrm>
        </p:grpSpPr>
        <p:sp>
          <p:nvSpPr>
            <p:cNvPr id="8216" name="AutoShape 24"/>
            <p:cNvSpPr>
              <a:spLocks noChangeAspect="1" noChangeArrowheads="1" noTextEdit="1"/>
            </p:cNvSpPr>
            <p:nvPr/>
          </p:nvSpPr>
          <p:spPr bwMode="auto">
            <a:xfrm>
              <a:off x="6035675" y="6283325"/>
              <a:ext cx="1889125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7759700" y="6334125"/>
              <a:ext cx="12182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6783388" y="6334125"/>
              <a:ext cx="8175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6542088" y="6334125"/>
              <a:ext cx="6091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6480175" y="6334125"/>
              <a:ext cx="4328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'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6276975" y="6334125"/>
              <a:ext cx="8175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3" name="Rectangle 31"/>
            <p:cNvSpPr>
              <a:spLocks noChangeArrowheads="1"/>
            </p:cNvSpPr>
            <p:nvPr/>
          </p:nvSpPr>
          <p:spPr bwMode="auto">
            <a:xfrm>
              <a:off x="7431088" y="6478588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4" name="Rectangle 32"/>
            <p:cNvSpPr>
              <a:spLocks noChangeArrowheads="1"/>
            </p:cNvSpPr>
            <p:nvPr/>
          </p:nvSpPr>
          <p:spPr bwMode="auto">
            <a:xfrm>
              <a:off x="6986588" y="6450013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5" name="Rectangle 33"/>
            <p:cNvSpPr>
              <a:spLocks noChangeArrowheads="1"/>
            </p:cNvSpPr>
            <p:nvPr/>
          </p:nvSpPr>
          <p:spPr bwMode="auto">
            <a:xfrm>
              <a:off x="7581900" y="6337012"/>
              <a:ext cx="1330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6" name="Rectangle 34"/>
            <p:cNvSpPr>
              <a:spLocks noChangeArrowheads="1"/>
            </p:cNvSpPr>
            <p:nvPr/>
          </p:nvSpPr>
          <p:spPr bwMode="auto">
            <a:xfrm>
              <a:off x="7126288" y="6324600"/>
              <a:ext cx="1330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7" name="Rectangle 35"/>
            <p:cNvSpPr>
              <a:spLocks noChangeArrowheads="1"/>
            </p:cNvSpPr>
            <p:nvPr/>
          </p:nvSpPr>
          <p:spPr bwMode="auto">
            <a:xfrm>
              <a:off x="6630988" y="6324600"/>
              <a:ext cx="14747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8" name="Rectangle 36"/>
            <p:cNvSpPr>
              <a:spLocks noChangeArrowheads="1"/>
            </p:cNvSpPr>
            <p:nvPr/>
          </p:nvSpPr>
          <p:spPr bwMode="auto">
            <a:xfrm>
              <a:off x="7291388" y="6324600"/>
              <a:ext cx="9938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9" name="Rectangle 37"/>
            <p:cNvSpPr>
              <a:spLocks noChangeArrowheads="1"/>
            </p:cNvSpPr>
            <p:nvPr/>
          </p:nvSpPr>
          <p:spPr bwMode="auto">
            <a:xfrm>
              <a:off x="6859588" y="6334125"/>
              <a:ext cx="12182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0" name="Rectangle 38"/>
            <p:cNvSpPr>
              <a:spLocks noChangeArrowheads="1"/>
            </p:cNvSpPr>
            <p:nvPr/>
          </p:nvSpPr>
          <p:spPr bwMode="auto">
            <a:xfrm>
              <a:off x="6365875" y="6334125"/>
              <a:ext cx="10740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1" name="Rectangle 39"/>
            <p:cNvSpPr>
              <a:spLocks noChangeArrowheads="1"/>
            </p:cNvSpPr>
            <p:nvPr/>
          </p:nvSpPr>
          <p:spPr bwMode="auto">
            <a:xfrm>
              <a:off x="6086475" y="6334125"/>
              <a:ext cx="16190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764356" y="3383026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788740" y="3696970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1182444" y="2956306"/>
            <a:ext cx="1874700" cy="1686961"/>
            <a:chOff x="1182444" y="3038856"/>
            <a:chExt cx="1874700" cy="1686961"/>
          </a:xfrm>
        </p:grpSpPr>
        <p:sp>
          <p:nvSpPr>
            <p:cNvPr id="120" name="TextBox 119"/>
            <p:cNvSpPr txBox="1"/>
            <p:nvPr/>
          </p:nvSpPr>
          <p:spPr>
            <a:xfrm>
              <a:off x="1182444" y="3558647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56944" y="3674471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322832" y="3124200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819656" y="3038856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100072" y="3394055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334768" y="3235559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657676" y="3258312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459736" y="3558647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362200" y="3823823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106168" y="3787247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837944" y="3884783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11044" y="4009751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837944" y="4230624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304288" y="4264152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209800" y="4096512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9" name="Freeform 54"/>
          <p:cNvSpPr>
            <a:spLocks/>
          </p:cNvSpPr>
          <p:nvPr/>
        </p:nvSpPr>
        <p:spPr bwMode="auto">
          <a:xfrm>
            <a:off x="3135312" y="4244403"/>
            <a:ext cx="1973263" cy="1516063"/>
          </a:xfrm>
          <a:custGeom>
            <a:avLst/>
            <a:gdLst>
              <a:gd name="T0" fmla="*/ 0 w 1243"/>
              <a:gd name="T1" fmla="*/ 955 h 955"/>
              <a:gd name="T2" fmla="*/ 140 w 1243"/>
              <a:gd name="T3" fmla="*/ 535 h 955"/>
              <a:gd name="T4" fmla="*/ 518 w 1243"/>
              <a:gd name="T5" fmla="*/ 140 h 955"/>
              <a:gd name="T6" fmla="*/ 1243 w 1243"/>
              <a:gd name="T7" fmla="*/ 0 h 955"/>
              <a:gd name="T8" fmla="*/ 0 60000 65536"/>
              <a:gd name="T9" fmla="*/ 0 60000 65536"/>
              <a:gd name="T10" fmla="*/ 0 60000 65536"/>
              <a:gd name="T11" fmla="*/ 0 60000 65536"/>
              <a:gd name="T12" fmla="*/ 0 w 1243"/>
              <a:gd name="T13" fmla="*/ 0 h 955"/>
              <a:gd name="T14" fmla="*/ 1243 w 1243"/>
              <a:gd name="T15" fmla="*/ 955 h 9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3" h="955">
                <a:moveTo>
                  <a:pt x="0" y="955"/>
                </a:moveTo>
                <a:cubicBezTo>
                  <a:pt x="27" y="813"/>
                  <a:pt x="54" y="671"/>
                  <a:pt x="140" y="535"/>
                </a:cubicBezTo>
                <a:cubicBezTo>
                  <a:pt x="226" y="399"/>
                  <a:pt x="334" y="229"/>
                  <a:pt x="518" y="140"/>
                </a:cubicBezTo>
                <a:cubicBezTo>
                  <a:pt x="702" y="51"/>
                  <a:pt x="1122" y="23"/>
                  <a:pt x="1243" y="0"/>
                </a:cubicBezTo>
              </a:path>
            </a:pathLst>
          </a:custGeom>
          <a:noFill/>
          <a:ln w="76200">
            <a:solidFill>
              <a:srgbClr val="3333CC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grpSp>
        <p:nvGrpSpPr>
          <p:cNvPr id="137" name="Group 136"/>
          <p:cNvGrpSpPr/>
          <p:nvPr/>
        </p:nvGrpSpPr>
        <p:grpSpPr>
          <a:xfrm>
            <a:off x="5105400" y="3803650"/>
            <a:ext cx="1685925" cy="323850"/>
            <a:chOff x="6848475" y="5010150"/>
            <a:chExt cx="1685925" cy="323850"/>
          </a:xfrm>
        </p:grpSpPr>
        <p:sp>
          <p:nvSpPr>
            <p:cNvPr id="11268" name="AutoShape 4"/>
            <p:cNvSpPr>
              <a:spLocks noChangeAspect="1" noChangeArrowheads="1" noTextEdit="1"/>
            </p:cNvSpPr>
            <p:nvPr/>
          </p:nvSpPr>
          <p:spPr bwMode="auto">
            <a:xfrm>
              <a:off x="6848475" y="5010150"/>
              <a:ext cx="16859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8369300" y="5010150"/>
              <a:ext cx="12182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8191500" y="5010150"/>
              <a:ext cx="1330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7443788" y="5010150"/>
              <a:ext cx="2404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7242175" y="5010150"/>
              <a:ext cx="14908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D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7038975" y="5010150"/>
              <a:ext cx="17312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Î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8027988" y="5010150"/>
              <a:ext cx="9457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7735888" y="5010150"/>
              <a:ext cx="16190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6899275" y="5010150"/>
              <a:ext cx="10740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7913688" y="5010150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2637310" y="3956050"/>
            <a:ext cx="1781500" cy="1757065"/>
            <a:chOff x="2637310" y="4038600"/>
            <a:chExt cx="1781500" cy="1757065"/>
          </a:xfrm>
        </p:grpSpPr>
        <p:sp>
          <p:nvSpPr>
            <p:cNvPr id="138" name="TextBox 137"/>
            <p:cNvSpPr txBox="1"/>
            <p:nvPr/>
          </p:nvSpPr>
          <p:spPr>
            <a:xfrm>
              <a:off x="2637310" y="5253335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875054" y="5334000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865120" y="4840224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035808" y="4419600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142488" y="4904232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267456" y="5209032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520440" y="4149959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419856" y="4465320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508248" y="4828032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706368" y="4392168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858768" y="4899767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496846" y="4831080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694966" y="5253335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002814" y="4038600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008120" y="4692503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855720" y="4899767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86" name="Figura a mano libera 85"/>
          <p:cNvSpPr/>
          <p:nvPr/>
        </p:nvSpPr>
        <p:spPr>
          <a:xfrm>
            <a:off x="3121152" y="3291840"/>
            <a:ext cx="1267968" cy="2546604"/>
          </a:xfrm>
          <a:custGeom>
            <a:avLst/>
            <a:gdLst>
              <a:gd name="connsiteX0" fmla="*/ 1267968 w 1267968"/>
              <a:gd name="connsiteY0" fmla="*/ 0 h 2546604"/>
              <a:gd name="connsiteX1" fmla="*/ 1048512 w 1267968"/>
              <a:gd name="connsiteY1" fmla="*/ 932688 h 2546604"/>
              <a:gd name="connsiteX2" fmla="*/ 774192 w 1267968"/>
              <a:gd name="connsiteY2" fmla="*/ 1261872 h 2546604"/>
              <a:gd name="connsiteX3" fmla="*/ 271272 w 1267968"/>
              <a:gd name="connsiteY3" fmla="*/ 1783080 h 2546604"/>
              <a:gd name="connsiteX4" fmla="*/ 42672 w 1267968"/>
              <a:gd name="connsiteY4" fmla="*/ 2432304 h 2546604"/>
              <a:gd name="connsiteX5" fmla="*/ 15240 w 1267968"/>
              <a:gd name="connsiteY5" fmla="*/ 2468880 h 254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7968" h="2546604">
                <a:moveTo>
                  <a:pt x="1267968" y="0"/>
                </a:moveTo>
                <a:cubicBezTo>
                  <a:pt x="1199388" y="361188"/>
                  <a:pt x="1130808" y="722376"/>
                  <a:pt x="1048512" y="932688"/>
                </a:cubicBezTo>
                <a:cubicBezTo>
                  <a:pt x="966216" y="1143000"/>
                  <a:pt x="903732" y="1120140"/>
                  <a:pt x="774192" y="1261872"/>
                </a:cubicBezTo>
                <a:cubicBezTo>
                  <a:pt x="644652" y="1403604"/>
                  <a:pt x="393192" y="1588008"/>
                  <a:pt x="271272" y="1783080"/>
                </a:cubicBezTo>
                <a:cubicBezTo>
                  <a:pt x="149352" y="1978152"/>
                  <a:pt x="85344" y="2318004"/>
                  <a:pt x="42672" y="2432304"/>
                </a:cubicBezTo>
                <a:cubicBezTo>
                  <a:pt x="0" y="2546604"/>
                  <a:pt x="7620" y="2507742"/>
                  <a:pt x="15240" y="2468880"/>
                </a:cubicBezTo>
              </a:path>
            </a:pathLst>
          </a:custGeom>
          <a:ln w="762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59" grpId="0" animBg="1"/>
      <p:bldP spid="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 in </a:t>
            </a:r>
            <a:r>
              <a:rPr lang="en-US" dirty="0" err="1" smtClean="0"/>
              <a:t>ReGEC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Prior knowledge can be expressed in terms of </a:t>
            </a:r>
            <a:r>
              <a:rPr lang="en-US" sz="2800" dirty="0" err="1" smtClean="0"/>
              <a:t>orthogonality</a:t>
            </a:r>
            <a:r>
              <a:rPr lang="en-US" sz="2800" dirty="0" smtClean="0"/>
              <a:t> of the solution to a chosen subspace: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where C is a n × p matrix of rank r, with r &lt; p &lt; n</a:t>
            </a:r>
          </a:p>
          <a:p>
            <a:r>
              <a:rPr lang="en-US" sz="2800" dirty="0" smtClean="0"/>
              <a:t>The constrained </a:t>
            </a:r>
            <a:r>
              <a:rPr lang="en-US" sz="2800" dirty="0" err="1" smtClean="0"/>
              <a:t>eigenvalue</a:t>
            </a:r>
            <a:r>
              <a:rPr lang="en-US" sz="2800" dirty="0" smtClean="0"/>
              <a:t> problem with prior knowledge  for points in </a:t>
            </a:r>
            <a:r>
              <a:rPr lang="it-IT" sz="2800" dirty="0" smtClean="0"/>
              <a:t>class B is:</a:t>
            </a:r>
            <a:endParaRPr lang="it-IT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38600" y="2784157"/>
            <a:ext cx="1370013" cy="568643"/>
            <a:chOff x="4114800" y="5638800"/>
            <a:chExt cx="1370013" cy="568643"/>
          </a:xfrm>
        </p:grpSpPr>
        <p:sp>
          <p:nvSpPr>
            <p:cNvPr id="12293" name="AutoShape 5"/>
            <p:cNvSpPr>
              <a:spLocks noChangeAspect="1" noChangeArrowheads="1" noTextEdit="1"/>
            </p:cNvSpPr>
            <p:nvPr/>
          </p:nvSpPr>
          <p:spPr bwMode="auto">
            <a:xfrm>
              <a:off x="4114800" y="5638800"/>
              <a:ext cx="137001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5230813" y="5715000"/>
              <a:ext cx="20518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4926013" y="5664200"/>
              <a:ext cx="22602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4660900" y="5702300"/>
              <a:ext cx="1603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4165600" y="5702300"/>
              <a:ext cx="27411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4457700" y="5689600"/>
              <a:ext cx="1282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04865" y="5142231"/>
            <a:ext cx="2405398" cy="1563369"/>
            <a:chOff x="3504865" y="4951731"/>
            <a:chExt cx="2405398" cy="1563369"/>
          </a:xfrm>
        </p:grpSpPr>
        <p:sp>
          <p:nvSpPr>
            <p:cNvPr id="1230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733800" y="4951731"/>
              <a:ext cx="2176463" cy="156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4471988" y="5485131"/>
              <a:ext cx="928688" cy="1587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5363828" y="6038046"/>
              <a:ext cx="19877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3849353" y="6038046"/>
              <a:ext cx="9938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3657265" y="6038046"/>
              <a:ext cx="9938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5451475" y="5231131"/>
              <a:ext cx="9938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4687888" y="5534343"/>
              <a:ext cx="7213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'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4713288" y="4977131"/>
              <a:ext cx="7213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'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3797300" y="5116831"/>
              <a:ext cx="61875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2" name="Rectangle 24"/>
            <p:cNvSpPr>
              <a:spLocks noChangeArrowheads="1"/>
            </p:cNvSpPr>
            <p:nvPr/>
          </p:nvSpPr>
          <p:spPr bwMode="auto">
            <a:xfrm>
              <a:off x="4179888" y="5510531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5070140" y="6038046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>
              <a:off x="4038600" y="5485131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4803440" y="6038046"/>
              <a:ext cx="1554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4331953" y="6038046"/>
              <a:ext cx="26449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7" name="Rectangle 29"/>
            <p:cNvSpPr>
              <a:spLocks noChangeArrowheads="1"/>
            </p:cNvSpPr>
            <p:nvPr/>
          </p:nvSpPr>
          <p:spPr bwMode="auto">
            <a:xfrm>
              <a:off x="3733465" y="6038046"/>
              <a:ext cx="1106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8" name="Rectangle 30"/>
            <p:cNvSpPr>
              <a:spLocks noChangeArrowheads="1"/>
            </p:cNvSpPr>
            <p:nvPr/>
          </p:nvSpPr>
          <p:spPr bwMode="auto">
            <a:xfrm>
              <a:off x="3504865" y="6038046"/>
              <a:ext cx="1554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5210175" y="5521643"/>
              <a:ext cx="1554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0" name="Rectangle 32"/>
            <p:cNvSpPr>
              <a:spLocks noChangeArrowheads="1"/>
            </p:cNvSpPr>
            <p:nvPr/>
          </p:nvSpPr>
          <p:spPr bwMode="auto">
            <a:xfrm>
              <a:off x="4814888" y="5521643"/>
              <a:ext cx="28693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1" name="Rectangle 33"/>
            <p:cNvSpPr>
              <a:spLocks noChangeArrowheads="1"/>
            </p:cNvSpPr>
            <p:nvPr/>
          </p:nvSpPr>
          <p:spPr bwMode="auto">
            <a:xfrm>
              <a:off x="4522788" y="5521643"/>
              <a:ext cx="1554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5184775" y="4964431"/>
              <a:ext cx="1554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4814888" y="4964431"/>
              <a:ext cx="28693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4548188" y="4964431"/>
              <a:ext cx="1554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4612940" y="6038046"/>
              <a:ext cx="1282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6" name="Rectangle 38"/>
            <p:cNvSpPr>
              <a:spLocks noChangeArrowheads="1"/>
            </p:cNvSpPr>
            <p:nvPr/>
          </p:nvSpPr>
          <p:spPr bwMode="auto">
            <a:xfrm>
              <a:off x="3924300" y="5510531"/>
              <a:ext cx="897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Knowledge discovery for </a:t>
            </a:r>
            <a:r>
              <a:rPr lang="en-US" sz="3600" dirty="0" err="1" smtClean="0"/>
              <a:t>ReGEC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We propose a method to discover  knowledge in the training data, using a learning method consistently different from SVM</a:t>
            </a:r>
          </a:p>
          <a:p>
            <a:endParaRPr lang="en-US" sz="2800" dirty="0" smtClean="0"/>
          </a:p>
          <a:p>
            <a:r>
              <a:rPr lang="en-US" sz="2800" dirty="0" smtClean="0"/>
              <a:t>Logic mining method </a:t>
            </a:r>
            <a:r>
              <a:rPr lang="en-US" sz="2800" i="1" dirty="0" err="1" smtClean="0"/>
              <a:t>Lsquare</a:t>
            </a:r>
            <a:r>
              <a:rPr lang="en-US" sz="2800" i="1" dirty="0" smtClean="0"/>
              <a:t>, </a:t>
            </a:r>
            <a:r>
              <a:rPr lang="en-US" sz="2800" dirty="0" smtClean="0"/>
              <a:t>combined with a feature selection based on integer programming, is used to extract logic formulas from the data</a:t>
            </a:r>
          </a:p>
          <a:p>
            <a:endParaRPr lang="en-US" sz="2800" dirty="0" smtClean="0"/>
          </a:p>
          <a:p>
            <a:r>
              <a:rPr lang="en-US" sz="2800" dirty="0" smtClean="0"/>
              <a:t>The most meaningful portions of such formulas represent prior knowledge for </a:t>
            </a:r>
            <a:r>
              <a:rPr lang="en-US" sz="2800" dirty="0" err="1" smtClean="0"/>
              <a:t>ReGEC</a:t>
            </a:r>
            <a:endParaRPr lang="en-US" sz="2800" dirty="0" smtClean="0"/>
          </a:p>
          <a:p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Knowledge discovery for </a:t>
            </a:r>
            <a:r>
              <a:rPr lang="en-US" sz="3600" dirty="0" err="1" smtClean="0"/>
              <a:t>ReGEC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Results exhibit an increase in the recognition capability of the system</a:t>
            </a:r>
          </a:p>
          <a:p>
            <a:r>
              <a:rPr lang="en-US" sz="2800" dirty="0" smtClean="0"/>
              <a:t>We propose a combination of two very different learning methods: </a:t>
            </a:r>
          </a:p>
          <a:p>
            <a:pPr lvl="1"/>
            <a:r>
              <a:rPr lang="en-US" sz="2400" dirty="0" err="1" smtClean="0"/>
              <a:t>ReGEC</a:t>
            </a:r>
            <a:r>
              <a:rPr lang="en-US" sz="2400" dirty="0" smtClean="0"/>
              <a:t>, that operates in a multidimensional Euclidean space, with highly nonlinear data transformation, and </a:t>
            </a:r>
          </a:p>
          <a:p>
            <a:pPr lvl="1"/>
            <a:r>
              <a:rPr lang="en-US" sz="2400" dirty="0" smtClean="0"/>
              <a:t>Logic Learning, that operates in a </a:t>
            </a:r>
            <a:r>
              <a:rPr lang="en-US" sz="2400" dirty="0" err="1" smtClean="0"/>
              <a:t>discretized</a:t>
            </a:r>
            <a:r>
              <a:rPr lang="en-US" sz="2400" dirty="0" smtClean="0"/>
              <a:t> space with models based on propositional logic</a:t>
            </a:r>
          </a:p>
          <a:p>
            <a:r>
              <a:rPr lang="en-US" sz="2800" dirty="0" smtClean="0"/>
              <a:t>The former constitutes the master learning algorithm, while the latter provides the additional knowledge</a:t>
            </a:r>
          </a:p>
        </p:txBody>
      </p:sp>
      <p:sp>
        <p:nvSpPr>
          <p:cNvPr id="4" name="Rettangolo 3"/>
          <p:cNvSpPr/>
          <p:nvPr/>
        </p:nvSpPr>
        <p:spPr>
          <a:xfrm>
            <a:off x="381000" y="619702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G. </a:t>
            </a:r>
            <a:r>
              <a:rPr lang="en-US" sz="1600" dirty="0" err="1" smtClean="0"/>
              <a:t>Felici</a:t>
            </a:r>
            <a:r>
              <a:rPr lang="en-US" sz="1600" dirty="0" smtClean="0"/>
              <a:t>, P. </a:t>
            </a:r>
            <a:r>
              <a:rPr lang="en-US" sz="1600" dirty="0" err="1" smtClean="0"/>
              <a:t>Bertolazzi</a:t>
            </a:r>
            <a:r>
              <a:rPr lang="en-US" sz="1600" dirty="0" smtClean="0"/>
              <a:t>, M. R. </a:t>
            </a:r>
            <a:r>
              <a:rPr lang="en-US" sz="1600" dirty="0" err="1" smtClean="0"/>
              <a:t>Guarracino</a:t>
            </a:r>
            <a:r>
              <a:rPr lang="en-US" sz="1600" dirty="0" smtClean="0"/>
              <a:t>, A. </a:t>
            </a:r>
            <a:r>
              <a:rPr lang="en-US" sz="1600" dirty="0" err="1" smtClean="0"/>
              <a:t>Chinchuluun</a:t>
            </a:r>
            <a:r>
              <a:rPr lang="en-US" sz="1600" dirty="0" smtClean="0"/>
              <a:t>, P. </a:t>
            </a:r>
            <a:r>
              <a:rPr lang="en-US" sz="1600" dirty="0" err="1" smtClean="0"/>
              <a:t>Pardalos</a:t>
            </a:r>
            <a:r>
              <a:rPr lang="en-US" sz="1600" dirty="0" smtClean="0"/>
              <a:t>. </a:t>
            </a:r>
            <a:r>
              <a:rPr lang="en-US" sz="1600" i="1" dirty="0" smtClean="0"/>
              <a:t>Logic formulas based knowledge discovery and its application to the classification of biological data</a:t>
            </a:r>
            <a:r>
              <a:rPr lang="en-US" sz="1600" dirty="0" smtClean="0"/>
              <a:t>. BIOMAT 2008. 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Supervised learning refers to the capability of a system to learn from examples</a:t>
            </a:r>
          </a:p>
          <a:p>
            <a:endParaRPr lang="en-US" sz="2800" dirty="0" smtClean="0"/>
          </a:p>
          <a:p>
            <a:r>
              <a:rPr lang="en-US" sz="2800" dirty="0" smtClean="0"/>
              <a:t> Such systems take as </a:t>
            </a:r>
            <a:r>
              <a:rPr lang="en-US" sz="2800" dirty="0" smtClean="0">
                <a:solidFill>
                  <a:srgbClr val="FFFF00"/>
                </a:solidFill>
              </a:rPr>
              <a:t>input a collection of cases </a:t>
            </a:r>
          </a:p>
          <a:p>
            <a:pPr lvl="1"/>
            <a:r>
              <a:rPr lang="en-US" sz="2000" dirty="0" smtClean="0"/>
              <a:t>each belonging to one of a small number of classes, and </a:t>
            </a:r>
          </a:p>
          <a:p>
            <a:pPr lvl="1"/>
            <a:r>
              <a:rPr lang="en-US" sz="2000" dirty="0" smtClean="0"/>
              <a:t>described by its values for a fixed set of attributes, </a:t>
            </a:r>
          </a:p>
          <a:p>
            <a:pPr marL="538163" lvl="1" indent="1588">
              <a:buNone/>
            </a:pP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FF00"/>
                </a:solidFill>
              </a:rPr>
              <a:t>output a classifier </a:t>
            </a:r>
            <a:r>
              <a:rPr lang="en-US" sz="2800" dirty="0" smtClean="0"/>
              <a:t>that can accurately predict the class to which a new case belongs</a:t>
            </a:r>
          </a:p>
          <a:p>
            <a:endParaRPr lang="en-US" sz="2800" dirty="0" smtClean="0"/>
          </a:p>
          <a:p>
            <a:r>
              <a:rPr lang="en-US" sz="2800" dirty="0" smtClean="0"/>
              <a:t> Supervised means the class labels for the input cases are provided by an external teacher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formulas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additional knowledge for </a:t>
            </a:r>
            <a:r>
              <a:rPr lang="en-US" sz="2800" dirty="0" err="1" smtClean="0"/>
              <a:t>ReGEC</a:t>
            </a:r>
            <a:r>
              <a:rPr lang="en-US" sz="2800" dirty="0" smtClean="0"/>
              <a:t> is extracted from training data with a logic mining technique</a:t>
            </a:r>
          </a:p>
          <a:p>
            <a:r>
              <a:rPr lang="en-US" sz="2800" dirty="0" smtClean="0"/>
              <a:t>Such choice is motivated by two main considerations: 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sz="2400" dirty="0" smtClean="0"/>
              <a:t>the nature of the method is intrinsically different from the SVM adopted as primary classifier; 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sz="2400" dirty="0" smtClean="0"/>
              <a:t>the logic formulas are, semantically, the form of ``knowledge" closest to human reasoning and therefore resemble at best contextual information.</a:t>
            </a:r>
          </a:p>
          <a:p>
            <a:r>
              <a:rPr lang="en-US" sz="2800" dirty="0" smtClean="0"/>
              <a:t>The logic mining system consists of two main components, each characterized by the use of integer programming models</a:t>
            </a:r>
          </a:p>
          <a:p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914400"/>
          </a:xfrm>
        </p:spPr>
        <p:txBody>
          <a:bodyPr/>
          <a:lstStyle/>
          <a:p>
            <a:pPr eaLnBrk="1" hangingPunct="1"/>
            <a:r>
              <a:rPr lang="it-IT" dirty="0" smtClean="0"/>
              <a:t>Acute Leukemia data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081102" y="2125663"/>
            <a:ext cx="4986698" cy="3970337"/>
            <a:chOff x="3567113" y="1439863"/>
            <a:chExt cx="5576887" cy="4440237"/>
          </a:xfrm>
        </p:grpSpPr>
        <p:pic>
          <p:nvPicPr>
            <p:cNvPr id="25606" name="Picture 5"/>
            <p:cNvPicPr>
              <a:picLocks noChangeAspect="1" noChangeArrowheads="1"/>
            </p:cNvPicPr>
            <p:nvPr/>
          </p:nvPicPr>
          <p:blipFill>
            <a:blip r:embed="rId3"/>
            <a:srcRect l="3754" t="1054" r="2661"/>
            <a:stretch>
              <a:fillRect/>
            </a:stretch>
          </p:blipFill>
          <p:spPr bwMode="auto">
            <a:xfrm>
              <a:off x="3567113" y="1439863"/>
              <a:ext cx="5576887" cy="444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4413250" y="5104452"/>
              <a:ext cx="2032000" cy="45085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4743450" y="5529902"/>
              <a:ext cx="565150" cy="889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5340350" y="5529902"/>
              <a:ext cx="565150" cy="889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5924550" y="5529902"/>
              <a:ext cx="565150" cy="889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4152900" y="5529902"/>
              <a:ext cx="565150" cy="889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609600" y="1240536"/>
            <a:ext cx="7772400" cy="5160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Golub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microarray dataset (Science, 1999)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1240536"/>
            <a:ext cx="3352800" cy="5160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microarray data have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72 samples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7129 gene expression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contain 25 Acute Myeloid Leukemia and 47 Acute Lymphoblastic Leukemia samples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formulas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dataset has been </a:t>
            </a:r>
            <a:r>
              <a:rPr lang="en-US" sz="2800" dirty="0" err="1" smtClean="0"/>
              <a:t>discretized</a:t>
            </a:r>
            <a:r>
              <a:rPr lang="en-US" sz="2800" dirty="0" smtClean="0"/>
              <a:t> and the logic formulas have been evaluated. Those formulas are in the form:</a:t>
            </a:r>
          </a:p>
          <a:p>
            <a:pPr lvl="2">
              <a:buNone/>
            </a:pPr>
            <a:r>
              <a:rPr lang="en-US" sz="2000" dirty="0" smtClean="0"/>
              <a:t>	</a:t>
            </a:r>
            <a:r>
              <a:rPr lang="en-US" sz="2000" i="1" dirty="0" smtClean="0"/>
              <a:t>IF p(4196) &gt; 3.435 AND p(6041) &gt; 3.004 THEN class1,</a:t>
            </a:r>
          </a:p>
          <a:p>
            <a:pPr lvl="2">
              <a:buNone/>
            </a:pPr>
            <a:r>
              <a:rPr lang="en-US" sz="2000" i="1" dirty="0" smtClean="0"/>
              <a:t>	IF p(6573) &lt; 2.059 AND p(6685) &gt; 2.794 THEN class1,</a:t>
            </a:r>
          </a:p>
          <a:p>
            <a:pPr lvl="2">
              <a:buNone/>
            </a:pPr>
            <a:r>
              <a:rPr lang="en-US" sz="2000" i="1" dirty="0" smtClean="0"/>
              <a:t>	IF p(1144) &gt; 2.385 AND p(4373) &lt; 3.190 THEN class − 1,</a:t>
            </a:r>
          </a:p>
          <a:p>
            <a:pPr lvl="2">
              <a:buNone/>
            </a:pPr>
            <a:r>
              <a:rPr lang="en-US" sz="2000" i="1" dirty="0" smtClean="0"/>
              <a:t>	IF p(4847) &lt; 3.006 AND p(6376) &lt; 2.492 THEN class − 1,</a:t>
            </a:r>
          </a:p>
          <a:p>
            <a:pPr>
              <a:buNone/>
            </a:pPr>
            <a:r>
              <a:rPr lang="en-US" sz="2800" dirty="0" smtClean="0"/>
              <a:t>	where p(</a:t>
            </a:r>
            <a:r>
              <a:rPr lang="en-US" sz="2800" dirty="0" err="1" smtClean="0"/>
              <a:t>i</a:t>
            </a:r>
            <a:r>
              <a:rPr lang="en-US" sz="2800" dirty="0" smtClean="0"/>
              <a:t>) represents the </a:t>
            </a:r>
            <a:r>
              <a:rPr lang="en-US" sz="2800" dirty="0" err="1" smtClean="0"/>
              <a:t>i-th</a:t>
            </a:r>
            <a:r>
              <a:rPr lang="en-US" sz="2800" dirty="0" smtClean="0"/>
              <a:t> probe. </a:t>
            </a:r>
          </a:p>
          <a:p>
            <a:r>
              <a:rPr lang="en-US" sz="2800" dirty="0" smtClean="0"/>
              <a:t>The knowledge region for each class, are those given by the intersection of all chosen formulas.</a:t>
            </a:r>
          </a:p>
          <a:p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accuracy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LF-</a:t>
            </a:r>
            <a:r>
              <a:rPr lang="en-US" sz="2800" dirty="0" err="1" smtClean="0"/>
              <a:t>ReGEC</a:t>
            </a:r>
            <a:r>
              <a:rPr lang="en-US" sz="2800" dirty="0" smtClean="0"/>
              <a:t> method is fully accurate on the dataset.</a:t>
            </a:r>
          </a:p>
          <a:p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04950"/>
            <a:ext cx="798085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accuracy (%)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40536"/>
            <a:ext cx="7772400" cy="546506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aseline="30000" dirty="0" smtClean="0"/>
              <a:t>(1)</a:t>
            </a:r>
            <a:r>
              <a:rPr lang="en-US" dirty="0" smtClean="0"/>
              <a:t> LOO 	</a:t>
            </a:r>
            <a:r>
              <a:rPr lang="en-US" baseline="30000" dirty="0" smtClean="0"/>
              <a:t> (2)</a:t>
            </a:r>
            <a:r>
              <a:rPr lang="en-US" dirty="0" smtClean="0"/>
              <a:t> 10-fold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17" t="18750" r="4008" b="12500"/>
          <a:stretch>
            <a:fillRect/>
          </a:stretch>
        </p:blipFill>
        <p:spPr bwMode="auto">
          <a:xfrm>
            <a:off x="457200" y="1143000"/>
            <a:ext cx="852345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533402" y="3352800"/>
          <a:ext cx="8458196" cy="2819400"/>
        </p:xfrm>
        <a:graphic>
          <a:graphicData uri="http://schemas.openxmlformats.org/drawingml/2006/table">
            <a:tbl>
              <a:tblPr/>
              <a:tblGrid>
                <a:gridCol w="1369597"/>
                <a:gridCol w="1180949"/>
                <a:gridCol w="1181530"/>
                <a:gridCol w="1181530"/>
                <a:gridCol w="1181530"/>
                <a:gridCol w="1181530"/>
                <a:gridCol w="1181530"/>
              </a:tblGrid>
              <a:tr h="46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b="1" dirty="0" err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Dataset</a:t>
                      </a:r>
                      <a:endParaRPr lang="it-IT" sz="2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err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Null</a:t>
                      </a:r>
                      <a:endParaRPr lang="it-IT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err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ReGEC</a:t>
                      </a:r>
                      <a:r>
                        <a:rPr lang="it-IT" sz="20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2000" b="1" baseline="300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(1)</a:t>
                      </a:r>
                      <a:endParaRPr lang="it-IT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err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IReGEC</a:t>
                      </a:r>
                      <a:r>
                        <a:rPr lang="it-IT" sz="20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2000" b="1" baseline="300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(1)</a:t>
                      </a:r>
                      <a:endParaRPr lang="it-IT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LF-ReGEC</a:t>
                      </a:r>
                      <a:r>
                        <a:rPr lang="it-IT" sz="16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b="1" baseline="300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(1)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LF</a:t>
                      </a:r>
                      <a:r>
                        <a:rPr lang="it-IT" sz="2000" b="1" baseline="300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(1)</a:t>
                      </a:r>
                      <a:endParaRPr lang="it-IT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SVM</a:t>
                      </a:r>
                      <a:r>
                        <a:rPr lang="it-IT" sz="2000" b="1" baseline="300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(2)</a:t>
                      </a:r>
                      <a:endParaRPr lang="it-IT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b="1" dirty="0" err="1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Leukemia</a:t>
                      </a:r>
                      <a:endParaRPr lang="it-IT" sz="2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65.27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98.33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latin typeface="Corbel"/>
                          <a:ea typeface="Calibri"/>
                          <a:cs typeface="Times New Roman"/>
                        </a:rPr>
                        <a:t>100</a:t>
                      </a:r>
                      <a:endParaRPr lang="it-IT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latin typeface="Corbel"/>
                          <a:ea typeface="Calibri"/>
                          <a:cs typeface="Times New Roman"/>
                        </a:rPr>
                        <a:t>100</a:t>
                      </a:r>
                      <a:endParaRPr lang="it-IT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86.36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98.61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Prostate1</a:t>
                      </a:r>
                      <a:endParaRPr lang="it-IT" sz="2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50.98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84.62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82.35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84.62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77.80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latin typeface="Corbel"/>
                          <a:ea typeface="Calibri"/>
                          <a:cs typeface="Times New Roman"/>
                        </a:rPr>
                        <a:t>91.18</a:t>
                      </a:r>
                      <a:endParaRPr lang="it-IT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Prostate2</a:t>
                      </a:r>
                      <a:endParaRPr lang="it-IT" sz="2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56.81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65.78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65.91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75.25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73.50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latin typeface="Corbel"/>
                          <a:ea typeface="Calibri"/>
                          <a:cs typeface="Times New Roman"/>
                        </a:rPr>
                        <a:t>76.14</a:t>
                      </a:r>
                      <a:endParaRPr lang="it-IT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CNS</a:t>
                      </a:r>
                      <a:endParaRPr lang="it-IT" sz="2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73.52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65.78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73.41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latin typeface="Corbel"/>
                          <a:ea typeface="Calibri"/>
                          <a:cs typeface="Times New Roman"/>
                        </a:rPr>
                        <a:t>82.58</a:t>
                      </a:r>
                      <a:endParaRPr lang="it-IT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79.20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82.35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 b="1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GCM</a:t>
                      </a:r>
                      <a:endParaRPr lang="it-IT" sz="2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67.85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70.45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>
                          <a:solidFill>
                            <a:schemeClr val="bg1"/>
                          </a:solidFill>
                          <a:latin typeface="Corbel"/>
                          <a:ea typeface="Calibri"/>
                          <a:cs typeface="Times New Roman"/>
                        </a:rPr>
                        <a:t>100</a:t>
                      </a:r>
                      <a:endParaRPr lang="it-IT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71.43</a:t>
                      </a:r>
                      <a:endParaRPr lang="it-IT" sz="10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79.60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365F91"/>
                          </a:solidFill>
                          <a:latin typeface="Corbel"/>
                          <a:ea typeface="Calibri"/>
                          <a:cs typeface="Times New Roman"/>
                        </a:rPr>
                        <a:t>93.21</a:t>
                      </a:r>
                      <a:endParaRPr lang="it-IT" sz="10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61" marR="454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Acknowledgements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1240536"/>
            <a:ext cx="3810000" cy="5160264"/>
          </a:xfrm>
        </p:spPr>
        <p:txBody>
          <a:bodyPr>
            <a:normAutofit/>
          </a:bodyPr>
          <a:lstStyle/>
          <a:p>
            <a:r>
              <a:rPr lang="it-IT" dirty="0" smtClean="0"/>
              <a:t>ICAR-CNR</a:t>
            </a:r>
          </a:p>
          <a:p>
            <a:pPr lvl="1"/>
            <a:r>
              <a:rPr lang="it-IT" dirty="0" smtClean="0"/>
              <a:t>Salvatore </a:t>
            </a:r>
            <a:r>
              <a:rPr lang="it-IT" dirty="0" err="1" smtClean="0"/>
              <a:t>Cuciniello</a:t>
            </a:r>
            <a:endParaRPr lang="it-IT" dirty="0" smtClean="0"/>
          </a:p>
          <a:p>
            <a:pPr lvl="1"/>
            <a:r>
              <a:rPr lang="it-IT" dirty="0" smtClean="0"/>
              <a:t>Davide </a:t>
            </a:r>
            <a:r>
              <a:rPr lang="it-IT" dirty="0" err="1" smtClean="0"/>
              <a:t>Feminiano</a:t>
            </a:r>
            <a:endParaRPr lang="it-IT" dirty="0" smtClean="0"/>
          </a:p>
          <a:p>
            <a:pPr lvl="1"/>
            <a:r>
              <a:rPr lang="it-IT" dirty="0" smtClean="0"/>
              <a:t>Gerardo </a:t>
            </a:r>
            <a:r>
              <a:rPr lang="it-IT" dirty="0" err="1" smtClean="0"/>
              <a:t>Toraldo</a:t>
            </a:r>
            <a:endParaRPr lang="it-IT" dirty="0" smtClean="0"/>
          </a:p>
          <a:p>
            <a:pPr lvl="1"/>
            <a:r>
              <a:rPr lang="it-IT" dirty="0" smtClean="0"/>
              <a:t>Lidia Rivoli</a:t>
            </a:r>
          </a:p>
          <a:p>
            <a:pPr lvl="0">
              <a:defRPr/>
            </a:pPr>
            <a:endParaRPr lang="it-IT" dirty="0" smtClean="0"/>
          </a:p>
          <a:p>
            <a:pPr lvl="0">
              <a:defRPr/>
            </a:pPr>
            <a:r>
              <a:rPr lang="it-IT" dirty="0" smtClean="0"/>
              <a:t>IASI-CNR</a:t>
            </a:r>
          </a:p>
          <a:p>
            <a:pPr lvl="1">
              <a:defRPr/>
            </a:pPr>
            <a:r>
              <a:rPr lang="it-IT" dirty="0" smtClean="0"/>
              <a:t>Giovanni Felici</a:t>
            </a:r>
          </a:p>
          <a:p>
            <a:pPr lvl="1">
              <a:defRPr/>
            </a:pPr>
            <a:r>
              <a:rPr lang="it-IT" dirty="0" smtClean="0"/>
              <a:t>Paola </a:t>
            </a:r>
            <a:r>
              <a:rPr lang="it-IT" dirty="0" err="1" smtClean="0"/>
              <a:t>Bertolazzi</a:t>
            </a:r>
            <a:endParaRPr lang="it-IT" dirty="0" smtClean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724400" y="1240536"/>
            <a:ext cx="4038600" cy="5160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UoF</a:t>
            </a: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Panos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Pardalos</a:t>
            </a:r>
            <a:endParaRPr kumimoji="0" lang="it-I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Claudio </a:t>
            </a: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Cifarelli</a:t>
            </a:r>
            <a:endParaRPr kumimoji="0" lang="it-I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Onur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Seref</a:t>
            </a:r>
            <a:endParaRPr kumimoji="0" lang="it-I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Altannar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Chinchuluun</a:t>
            </a:r>
            <a:endParaRPr kumimoji="0" lang="it-I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it-IT" sz="3000" dirty="0" smtClean="0"/>
              <a:t>Rosanna Verde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Antonio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Irpino</a:t>
            </a: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Classification has become an important research topic for theoretical and applied studies</a:t>
            </a:r>
          </a:p>
          <a:p>
            <a:endParaRPr lang="en-US" sz="2800" dirty="0" smtClean="0"/>
          </a:p>
          <a:p>
            <a:r>
              <a:rPr lang="en-US" sz="2800" dirty="0" smtClean="0"/>
              <a:t>Extracting information and knowledge from large amount of data is important to understand the underlying phenomena</a:t>
            </a:r>
          </a:p>
          <a:p>
            <a:endParaRPr lang="en-US" sz="2800" dirty="0" smtClean="0"/>
          </a:p>
          <a:p>
            <a:r>
              <a:rPr lang="en-US" sz="2800" dirty="0" smtClean="0"/>
              <a:t>Binary classification is among the most successful methods for supervised learning</a:t>
            </a: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Applications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Detection of gene networks discriminating tissues that are prone to cancer </a:t>
            </a:r>
          </a:p>
          <a:p>
            <a:endParaRPr lang="en-US" sz="2800" dirty="0" smtClean="0"/>
          </a:p>
          <a:p>
            <a:r>
              <a:rPr lang="en-US" sz="2800" dirty="0" smtClean="0"/>
              <a:t>Identification of new genes or </a:t>
            </a:r>
            <a:r>
              <a:rPr lang="en-US" sz="2800" dirty="0" err="1" smtClean="0"/>
              <a:t>isoforms</a:t>
            </a:r>
            <a:r>
              <a:rPr lang="en-US" sz="2800" dirty="0" smtClean="0"/>
              <a:t> of gene expressions in large datasets</a:t>
            </a:r>
          </a:p>
          <a:p>
            <a:endParaRPr lang="en-US" sz="2800" dirty="0" smtClean="0"/>
          </a:p>
          <a:p>
            <a:r>
              <a:rPr lang="en-US" sz="2800" dirty="0" smtClean="0"/>
              <a:t>Prediction of protein-protein and small molecules-protein  interactions</a:t>
            </a:r>
          </a:p>
          <a:p>
            <a:endParaRPr lang="en-US" sz="2800" dirty="0" smtClean="0"/>
          </a:p>
          <a:p>
            <a:r>
              <a:rPr lang="en-US" sz="2800" dirty="0" smtClean="0"/>
              <a:t>Reduction of data spatiality and principal characteristics for drug design</a:t>
            </a:r>
          </a:p>
          <a:p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62484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0" dirty="0"/>
              <a:t>Data produced in </a:t>
            </a:r>
            <a:r>
              <a:rPr lang="en-US" sz="2800" b="0" dirty="0" smtClean="0"/>
              <a:t>experiments will </a:t>
            </a:r>
            <a:r>
              <a:rPr lang="en-US" sz="2800" b="0" dirty="0"/>
              <a:t>exponentially </a:t>
            </a:r>
            <a:r>
              <a:rPr lang="en-US" sz="2800" b="0" dirty="0" smtClean="0"/>
              <a:t>increase over the years</a:t>
            </a:r>
          </a:p>
          <a:p>
            <a:pPr>
              <a:lnSpc>
                <a:spcPct val="90000"/>
              </a:lnSpc>
            </a:pPr>
            <a:endParaRPr lang="en-US" sz="2800" b="0" dirty="0"/>
          </a:p>
          <a:p>
            <a:pPr>
              <a:lnSpc>
                <a:spcPct val="90000"/>
              </a:lnSpc>
            </a:pPr>
            <a:r>
              <a:rPr lang="en-US" sz="2800" b="0" dirty="0" smtClean="0"/>
              <a:t>In </a:t>
            </a:r>
            <a:r>
              <a:rPr lang="en-US" sz="2800" b="0" dirty="0"/>
              <a:t>genomic/proteomic </a:t>
            </a:r>
            <a:r>
              <a:rPr lang="en-US" sz="2800" b="0" dirty="0" smtClean="0"/>
              <a:t>experiments, </a:t>
            </a:r>
            <a:r>
              <a:rPr lang="en-US" sz="2800" b="0" dirty="0"/>
              <a:t>data are often updated, which poses problems to the training </a:t>
            </a:r>
            <a:r>
              <a:rPr lang="en-US" sz="2800" b="0" dirty="0" smtClean="0"/>
              <a:t>step</a:t>
            </a:r>
            <a:endParaRPr lang="en-US" sz="2800" b="0" dirty="0"/>
          </a:p>
          <a:p>
            <a:pPr>
              <a:lnSpc>
                <a:spcPct val="90000"/>
              </a:lnSpc>
            </a:pPr>
            <a:endParaRPr lang="en-US" sz="2800" b="0" dirty="0" smtClean="0"/>
          </a:p>
          <a:p>
            <a:pPr>
              <a:lnSpc>
                <a:spcPct val="90000"/>
              </a:lnSpc>
            </a:pPr>
            <a:r>
              <a:rPr lang="en-US" sz="2800" b="0" dirty="0" smtClean="0"/>
              <a:t>Datasets </a:t>
            </a:r>
            <a:r>
              <a:rPr lang="en-US" sz="2800" b="0" dirty="0"/>
              <a:t>contain gene expression data with tens of thousands </a:t>
            </a:r>
            <a:r>
              <a:rPr lang="en-US" sz="2800" b="0" dirty="0" smtClean="0"/>
              <a:t>characteristics</a:t>
            </a:r>
            <a:endParaRPr lang="en-US" sz="2800" b="0" dirty="0"/>
          </a:p>
          <a:p>
            <a:pPr>
              <a:lnSpc>
                <a:spcPct val="90000"/>
              </a:lnSpc>
            </a:pPr>
            <a:endParaRPr lang="en-US" sz="2800" b="0" dirty="0" smtClean="0"/>
          </a:p>
          <a:p>
            <a:pPr>
              <a:lnSpc>
                <a:spcPct val="90000"/>
              </a:lnSpc>
            </a:pPr>
            <a:r>
              <a:rPr lang="en-US" sz="2800" b="0" dirty="0" smtClean="0"/>
              <a:t>Current methods </a:t>
            </a:r>
            <a:r>
              <a:rPr lang="en-US" sz="2800" b="0" dirty="0"/>
              <a:t>can over-fit the problem, providing models that do not generalize </a:t>
            </a:r>
            <a:r>
              <a:rPr lang="en-US" sz="2800" b="0" dirty="0" smtClean="0"/>
              <a:t>well </a:t>
            </a:r>
            <a:endParaRPr lang="en-US" sz="2800" b="0" dirty="0"/>
          </a:p>
        </p:txBody>
      </p:sp>
      <p:pic>
        <p:nvPicPr>
          <p:cNvPr id="43009" name="Picture 1" descr="C:\Users\mariog\Documenti\Lavori\Convegni\2008\BIOMAT\Abbate\slides\di5\heatmap.jpg"/>
          <p:cNvPicPr>
            <a:picLocks noChangeAspect="1" noChangeArrowheads="1"/>
          </p:cNvPicPr>
          <p:nvPr/>
        </p:nvPicPr>
        <p:blipFill>
          <a:blip r:embed="rId3"/>
          <a:srcRect r="6667"/>
          <a:stretch>
            <a:fillRect/>
          </a:stretch>
        </p:blipFill>
        <p:spPr bwMode="auto">
          <a:xfrm>
            <a:off x="6400800" y="304800"/>
            <a:ext cx="2714263" cy="5105400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scene3d>
            <a:camera prst="isometricLeftDown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2304288" y="3721919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400675"/>
          </a:xfrm>
        </p:spPr>
        <p:txBody>
          <a:bodyPr>
            <a:normAutofit lnSpcReduction="10000"/>
          </a:bodyPr>
          <a:lstStyle/>
          <a:p>
            <a:r>
              <a:rPr lang="en-US" sz="2400" b="0" dirty="0"/>
              <a:t>Consider a binary classification task with points in two linearly separable sets.</a:t>
            </a:r>
          </a:p>
          <a:p>
            <a:pPr lvl="1"/>
            <a:r>
              <a:rPr lang="en-US" dirty="0"/>
              <a:t>There exists a plane that classifies all points in the two sets</a:t>
            </a:r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>
              <a:buFont typeface="Wingdings 3" pitchFamily="18" charset="2"/>
              <a:buNone/>
            </a:pPr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 smtClean="0"/>
          </a:p>
          <a:p>
            <a:endParaRPr lang="en-US" sz="2400" b="0" dirty="0"/>
          </a:p>
          <a:p>
            <a:r>
              <a:rPr lang="en-US" sz="2400" b="0" dirty="0"/>
              <a:t>There are infinitely many planes that correctly classify the training data.</a:t>
            </a:r>
          </a:p>
        </p:txBody>
      </p:sp>
      <p:sp>
        <p:nvSpPr>
          <p:cNvPr id="516130" name="Rectangle 34"/>
          <p:cNvSpPr>
            <a:spLocks noChangeArrowheads="1"/>
          </p:cNvSpPr>
          <p:nvPr/>
        </p:nvSpPr>
        <p:spPr bwMode="auto">
          <a:xfrm>
            <a:off x="795338" y="3700463"/>
            <a:ext cx="55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i="1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16131" name="Rectangle 35"/>
          <p:cNvSpPr>
            <a:spLocks noChangeArrowheads="1"/>
          </p:cNvSpPr>
          <p:nvPr/>
        </p:nvSpPr>
        <p:spPr bwMode="auto">
          <a:xfrm>
            <a:off x="4421188" y="344646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i="1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16132" name="Rectangle 36"/>
          <p:cNvSpPr>
            <a:spLocks noChangeArrowheads="1"/>
          </p:cNvSpPr>
          <p:nvPr/>
        </p:nvSpPr>
        <p:spPr bwMode="auto">
          <a:xfrm>
            <a:off x="4452938" y="3430588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i="1">
                <a:solidFill>
                  <a:srgbClr val="FFFF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16133" name="Rectangle 37"/>
          <p:cNvSpPr>
            <a:spLocks noChangeArrowheads="1"/>
          </p:cNvSpPr>
          <p:nvPr/>
        </p:nvSpPr>
        <p:spPr bwMode="auto">
          <a:xfrm>
            <a:off x="811213" y="3676650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i="1">
                <a:solidFill>
                  <a:srgbClr val="FF66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16134" name="Line 38"/>
          <p:cNvSpPr>
            <a:spLocks noChangeShapeType="1"/>
          </p:cNvSpPr>
          <p:nvPr/>
        </p:nvSpPr>
        <p:spPr bwMode="auto">
          <a:xfrm flipV="1">
            <a:off x="2036763" y="2565400"/>
            <a:ext cx="1943100" cy="2736850"/>
          </a:xfrm>
          <a:prstGeom prst="line">
            <a:avLst/>
          </a:prstGeom>
          <a:noFill/>
          <a:ln w="57150">
            <a:solidFill>
              <a:srgbClr val="3399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discriminant</a:t>
            </a:r>
            <a:r>
              <a:rPr lang="en-US" dirty="0" smtClean="0"/>
              <a:t> planes</a:t>
            </a:r>
            <a:endParaRPr lang="en-US" dirty="0"/>
          </a:p>
        </p:txBody>
      </p:sp>
      <p:sp>
        <p:nvSpPr>
          <p:cNvPr id="516135" name="Line 39"/>
          <p:cNvSpPr>
            <a:spLocks noChangeShapeType="1"/>
          </p:cNvSpPr>
          <p:nvPr/>
        </p:nvSpPr>
        <p:spPr bwMode="auto">
          <a:xfrm flipV="1">
            <a:off x="1747838" y="2708275"/>
            <a:ext cx="2520950" cy="25209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0" name="TextBox 59"/>
          <p:cNvSpPr txBox="1"/>
          <p:nvPr/>
        </p:nvSpPr>
        <p:spPr>
          <a:xfrm>
            <a:off x="2209800" y="3595223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82444" y="3057358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56944" y="3173182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22832" y="2622911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19656" y="2537567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00072" y="2892766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34768" y="2734270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57676" y="2757023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59736" y="3057358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62200" y="3322534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06168" y="3285958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37944" y="3383494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11044" y="3508462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37944" y="3729335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24732" y="3200400"/>
            <a:ext cx="399468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75054" y="4809744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65120" y="4315968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76752" y="3895344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142488" y="4379976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67456" y="4684776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520440" y="3625703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419856" y="3941064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508248" y="4303776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06368" y="3867912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58768" y="4375511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96846" y="4306824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94966" y="4729079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008120" y="4168247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855720" y="4375511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40536"/>
            <a:ext cx="7772400" cy="6644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State of the art machine learning algorithm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95338" y="3661982"/>
            <a:ext cx="55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i="1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79" name="Gruppo 78"/>
          <p:cNvGrpSpPr/>
          <p:nvPr/>
        </p:nvGrpSpPr>
        <p:grpSpPr>
          <a:xfrm>
            <a:off x="2336801" y="3350832"/>
            <a:ext cx="1066800" cy="930275"/>
            <a:chOff x="2336801" y="3350832"/>
            <a:chExt cx="1066800" cy="930275"/>
          </a:xfrm>
        </p:grpSpPr>
        <p:sp>
          <p:nvSpPr>
            <p:cNvPr id="42" name="AutoShape 41"/>
            <p:cNvSpPr>
              <a:spLocks noChangeArrowheads="1"/>
            </p:cNvSpPr>
            <p:nvPr/>
          </p:nvSpPr>
          <p:spPr bwMode="auto">
            <a:xfrm>
              <a:off x="2336801" y="3817557"/>
              <a:ext cx="287338" cy="288925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it-IT" sz="1800" b="0">
                <a:solidFill>
                  <a:srgbClr val="FF0000"/>
                </a:solidFill>
              </a:endParaRPr>
            </a:p>
          </p:txBody>
        </p:sp>
        <p:sp>
          <p:nvSpPr>
            <p:cNvPr id="43" name="AutoShape 42"/>
            <p:cNvSpPr>
              <a:spLocks noChangeArrowheads="1"/>
            </p:cNvSpPr>
            <p:nvPr/>
          </p:nvSpPr>
          <p:spPr bwMode="auto">
            <a:xfrm>
              <a:off x="3116263" y="3992182"/>
              <a:ext cx="287338" cy="288925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it-IT" sz="1800" b="0">
                <a:solidFill>
                  <a:srgbClr val="FFFF00"/>
                </a:solidFill>
              </a:endParaRPr>
            </a:p>
          </p:txBody>
        </p:sp>
        <p:sp>
          <p:nvSpPr>
            <p:cNvPr id="44" name="AutoShape 43"/>
            <p:cNvSpPr>
              <a:spLocks noChangeArrowheads="1"/>
            </p:cNvSpPr>
            <p:nvPr/>
          </p:nvSpPr>
          <p:spPr bwMode="auto">
            <a:xfrm>
              <a:off x="2830513" y="3350832"/>
              <a:ext cx="287338" cy="288925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it-IT" sz="1800" b="0">
                <a:solidFill>
                  <a:srgbClr val="FF0000"/>
                </a:solidFill>
              </a:endParaRPr>
            </a:p>
          </p:txBody>
        </p:sp>
      </p:grpSp>
      <p:sp>
        <p:nvSpPr>
          <p:cNvPr id="219" name="TextBox 218"/>
          <p:cNvSpPr txBox="1"/>
          <p:nvPr/>
        </p:nvSpPr>
        <p:spPr>
          <a:xfrm>
            <a:off x="2100072" y="2869799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334768" y="2711303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657676" y="2734056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788740" y="3255264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80" name="Gruppo 79"/>
          <p:cNvGrpSpPr/>
          <p:nvPr/>
        </p:nvGrpSpPr>
        <p:grpSpPr>
          <a:xfrm>
            <a:off x="811213" y="2514600"/>
            <a:ext cx="2352611" cy="1885569"/>
            <a:chOff x="811213" y="2514600"/>
            <a:chExt cx="2352611" cy="1885569"/>
          </a:xfrm>
        </p:grpSpPr>
        <p:sp>
          <p:nvSpPr>
            <p:cNvPr id="231" name="TextBox 230"/>
            <p:cNvSpPr txBox="1"/>
            <p:nvPr/>
          </p:nvSpPr>
          <p:spPr>
            <a:xfrm>
              <a:off x="2209800" y="3572256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11213" y="3638169"/>
              <a:ext cx="52546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4400" b="0" i="1">
                  <a:solidFill>
                    <a:srgbClr val="FF66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1182444" y="3034391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456944" y="3150215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322832" y="2599944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819656" y="2514600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2764356" y="2941320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2459736" y="3034391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2362200" y="3299567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106168" y="3262991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837944" y="3360527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1411044" y="3485495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837944" y="3706368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2304288" y="3698952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Gruppo 81"/>
          <p:cNvGrpSpPr/>
          <p:nvPr/>
        </p:nvGrpSpPr>
        <p:grpSpPr>
          <a:xfrm>
            <a:off x="2637310" y="3392107"/>
            <a:ext cx="2279178" cy="1879302"/>
            <a:chOff x="2637310" y="3392107"/>
            <a:chExt cx="2279178" cy="1879302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421188" y="3407982"/>
              <a:ext cx="488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600" i="1">
                  <a:solidFill>
                    <a:schemeClr val="tx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452938" y="3392107"/>
              <a:ext cx="463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600" b="0" i="1">
                  <a:solidFill>
                    <a:srgbClr val="FFFF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637310" y="4729079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2875054" y="4809744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2865120" y="4315968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076752" y="3895344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3142488" y="437997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3267456" y="468477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3520440" y="3625703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419856" y="3941064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3508248" y="430377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3706368" y="3867912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3858768" y="4375511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3496846" y="4306824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3694966" y="4729079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002814" y="3514344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4008120" y="4168247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855720" y="4375511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+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</a:t>
              </a:r>
              <a:endParaRPr lang="it-IT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6682" name="AutoShape 58"/>
          <p:cNvSpPr>
            <a:spLocks noChangeAspect="1" noChangeArrowheads="1" noTextEdit="1"/>
          </p:cNvSpPr>
          <p:nvPr/>
        </p:nvSpPr>
        <p:spPr bwMode="auto">
          <a:xfrm>
            <a:off x="5665788" y="2327275"/>
            <a:ext cx="2792412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91" name="Gruppo 90"/>
          <p:cNvGrpSpPr/>
          <p:nvPr/>
        </p:nvGrpSpPr>
        <p:grpSpPr>
          <a:xfrm>
            <a:off x="5729288" y="2352675"/>
            <a:ext cx="2651242" cy="2139167"/>
            <a:chOff x="5729288" y="2352675"/>
            <a:chExt cx="2651242" cy="2139167"/>
          </a:xfrm>
        </p:grpSpPr>
        <p:sp>
          <p:nvSpPr>
            <p:cNvPr id="26684" name="Line 60"/>
            <p:cNvSpPr>
              <a:spLocks noChangeShapeType="1"/>
            </p:cNvSpPr>
            <p:nvPr/>
          </p:nvSpPr>
          <p:spPr bwMode="auto">
            <a:xfrm>
              <a:off x="6402388" y="2898775"/>
              <a:ext cx="1039812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85" name="Rectangle 61"/>
            <p:cNvSpPr>
              <a:spLocks noChangeArrowheads="1"/>
            </p:cNvSpPr>
            <p:nvPr/>
          </p:nvSpPr>
          <p:spPr bwMode="auto">
            <a:xfrm>
              <a:off x="8204200" y="4014788"/>
              <a:ext cx="176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6" name="Rectangle 62"/>
            <p:cNvSpPr>
              <a:spLocks noChangeArrowheads="1"/>
            </p:cNvSpPr>
            <p:nvPr/>
          </p:nvSpPr>
          <p:spPr bwMode="auto">
            <a:xfrm>
              <a:off x="7404100" y="4014788"/>
              <a:ext cx="1586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2800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7" name="Rectangle 63"/>
            <p:cNvSpPr>
              <a:spLocks noChangeArrowheads="1"/>
            </p:cNvSpPr>
            <p:nvPr/>
          </p:nvSpPr>
          <p:spPr bwMode="auto">
            <a:xfrm>
              <a:off x="6514656" y="4014788"/>
              <a:ext cx="2420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8" name="Rectangle 64"/>
            <p:cNvSpPr>
              <a:spLocks noChangeArrowheads="1"/>
            </p:cNvSpPr>
            <p:nvPr/>
          </p:nvSpPr>
          <p:spPr bwMode="auto">
            <a:xfrm>
              <a:off x="7962900" y="3621088"/>
              <a:ext cx="176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9" name="Rectangle 65"/>
            <p:cNvSpPr>
              <a:spLocks noChangeArrowheads="1"/>
            </p:cNvSpPr>
            <p:nvPr/>
          </p:nvSpPr>
          <p:spPr bwMode="auto">
            <a:xfrm>
              <a:off x="7378700" y="3621088"/>
              <a:ext cx="18114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3200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</a:p>
          </p:txBody>
        </p:sp>
        <p:sp>
          <p:nvSpPr>
            <p:cNvPr id="26690" name="Rectangle 66"/>
            <p:cNvSpPr>
              <a:spLocks noChangeArrowheads="1"/>
            </p:cNvSpPr>
            <p:nvPr/>
          </p:nvSpPr>
          <p:spPr bwMode="auto">
            <a:xfrm>
              <a:off x="6516688" y="3621088"/>
              <a:ext cx="2420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1" name="Rectangle 67"/>
            <p:cNvSpPr>
              <a:spLocks noChangeArrowheads="1"/>
            </p:cNvSpPr>
            <p:nvPr/>
          </p:nvSpPr>
          <p:spPr bwMode="auto">
            <a:xfrm>
              <a:off x="5945188" y="3621088"/>
              <a:ext cx="1106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2" name="Rectangle 68"/>
            <p:cNvSpPr>
              <a:spLocks noChangeArrowheads="1"/>
            </p:cNvSpPr>
            <p:nvPr/>
          </p:nvSpPr>
          <p:spPr bwMode="auto">
            <a:xfrm>
              <a:off x="5729288" y="3621088"/>
              <a:ext cx="1554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3" name="Rectangle 69"/>
            <p:cNvSpPr>
              <a:spLocks noChangeArrowheads="1"/>
            </p:cNvSpPr>
            <p:nvPr/>
          </p:nvSpPr>
          <p:spPr bwMode="auto">
            <a:xfrm>
              <a:off x="7988300" y="3989388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4" name="Rectangle 70"/>
            <p:cNvSpPr>
              <a:spLocks noChangeArrowheads="1"/>
            </p:cNvSpPr>
            <p:nvPr/>
          </p:nvSpPr>
          <p:spPr bwMode="auto">
            <a:xfrm>
              <a:off x="7683500" y="3989388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&lt;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5" name="Rectangle 71"/>
            <p:cNvSpPr>
              <a:spLocks noChangeArrowheads="1"/>
            </p:cNvSpPr>
            <p:nvPr/>
          </p:nvSpPr>
          <p:spPr bwMode="auto">
            <a:xfrm>
              <a:off x="7097268" y="3989388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6" name="Rectangle 72"/>
            <p:cNvSpPr>
              <a:spLocks noChangeArrowheads="1"/>
            </p:cNvSpPr>
            <p:nvPr/>
          </p:nvSpPr>
          <p:spPr bwMode="auto">
            <a:xfrm>
              <a:off x="7658100" y="3595688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7" name="Rectangle 73"/>
            <p:cNvSpPr>
              <a:spLocks noChangeArrowheads="1"/>
            </p:cNvSpPr>
            <p:nvPr/>
          </p:nvSpPr>
          <p:spPr bwMode="auto">
            <a:xfrm>
              <a:off x="7099300" y="3595688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8" name="Rectangle 74"/>
            <p:cNvSpPr>
              <a:spLocks noChangeArrowheads="1"/>
            </p:cNvSpPr>
            <p:nvPr/>
          </p:nvSpPr>
          <p:spPr bwMode="auto">
            <a:xfrm>
              <a:off x="6008688" y="2886075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9" name="Rectangle 75"/>
            <p:cNvSpPr>
              <a:spLocks noChangeArrowheads="1"/>
            </p:cNvSpPr>
            <p:nvPr/>
          </p:nvSpPr>
          <p:spPr bwMode="auto">
            <a:xfrm>
              <a:off x="6755956" y="3989388"/>
              <a:ext cx="27251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00" name="Rectangle 76"/>
            <p:cNvSpPr>
              <a:spLocks noChangeArrowheads="1"/>
            </p:cNvSpPr>
            <p:nvPr/>
          </p:nvSpPr>
          <p:spPr bwMode="auto">
            <a:xfrm>
              <a:off x="6757988" y="3595688"/>
              <a:ext cx="27251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01" name="Rectangle 77"/>
            <p:cNvSpPr>
              <a:spLocks noChangeArrowheads="1"/>
            </p:cNvSpPr>
            <p:nvPr/>
          </p:nvSpPr>
          <p:spPr bwMode="auto">
            <a:xfrm>
              <a:off x="6757988" y="2352675"/>
              <a:ext cx="27251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02" name="Rectangle 78"/>
            <p:cNvSpPr>
              <a:spLocks noChangeArrowheads="1"/>
            </p:cNvSpPr>
            <p:nvPr/>
          </p:nvSpPr>
          <p:spPr bwMode="auto">
            <a:xfrm>
              <a:off x="6072188" y="3633788"/>
              <a:ext cx="9938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03" name="Rectangle 79"/>
            <p:cNvSpPr>
              <a:spLocks noChangeArrowheads="1"/>
            </p:cNvSpPr>
            <p:nvPr/>
          </p:nvSpPr>
          <p:spPr bwMode="auto">
            <a:xfrm>
              <a:off x="5881688" y="3633788"/>
              <a:ext cx="9938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04" name="Rectangle 80"/>
            <p:cNvSpPr>
              <a:spLocks noChangeArrowheads="1"/>
            </p:cNvSpPr>
            <p:nvPr/>
          </p:nvSpPr>
          <p:spPr bwMode="auto">
            <a:xfrm>
              <a:off x="6834188" y="2949575"/>
              <a:ext cx="19877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05" name="Rectangle 81"/>
            <p:cNvSpPr>
              <a:spLocks noChangeArrowheads="1"/>
            </p:cNvSpPr>
            <p:nvPr/>
          </p:nvSpPr>
          <p:spPr bwMode="auto">
            <a:xfrm>
              <a:off x="7112000" y="2390775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06" name="Rectangle 82"/>
            <p:cNvSpPr>
              <a:spLocks noChangeArrowheads="1"/>
            </p:cNvSpPr>
            <p:nvPr/>
          </p:nvSpPr>
          <p:spPr bwMode="auto">
            <a:xfrm>
              <a:off x="6554788" y="2390775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07" name="Rectangle 83"/>
            <p:cNvSpPr>
              <a:spLocks noChangeArrowheads="1"/>
            </p:cNvSpPr>
            <p:nvPr/>
          </p:nvSpPr>
          <p:spPr bwMode="auto">
            <a:xfrm>
              <a:off x="5729288" y="2530475"/>
              <a:ext cx="61875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08" name="Rectangle 84"/>
            <p:cNvSpPr>
              <a:spLocks noChangeArrowheads="1"/>
            </p:cNvSpPr>
            <p:nvPr/>
          </p:nvSpPr>
          <p:spPr bwMode="auto">
            <a:xfrm>
              <a:off x="7264400" y="2365375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09" name="Rectangle 85"/>
            <p:cNvSpPr>
              <a:spLocks noChangeArrowheads="1"/>
            </p:cNvSpPr>
            <p:nvPr/>
          </p:nvSpPr>
          <p:spPr bwMode="auto">
            <a:xfrm>
              <a:off x="6161088" y="2911475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10" name="Rectangle 86"/>
            <p:cNvSpPr>
              <a:spLocks noChangeArrowheads="1"/>
            </p:cNvSpPr>
            <p:nvPr/>
          </p:nvSpPr>
          <p:spPr bwMode="auto">
            <a:xfrm>
              <a:off x="5792788" y="2911475"/>
              <a:ext cx="1522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ω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Content Placeholder 2"/>
          <p:cNvSpPr txBox="1">
            <a:spLocks/>
          </p:cNvSpPr>
          <p:nvPr/>
        </p:nvSpPr>
        <p:spPr>
          <a:xfrm>
            <a:off x="911352" y="5355336"/>
            <a:ext cx="7772400" cy="135026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main idea is to find the plane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x’</a:t>
            </a:r>
            <a:r>
              <a:rPr kumimoji="0" lang="el-G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r>
              <a:rPr kumimoji="0" lang="it-IT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γ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0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which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maximizes the margin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the two classes</a:t>
            </a:r>
          </a:p>
        </p:txBody>
      </p:sp>
      <p:grpSp>
        <p:nvGrpSpPr>
          <p:cNvPr id="88" name="Gruppo 87"/>
          <p:cNvGrpSpPr/>
          <p:nvPr/>
        </p:nvGrpSpPr>
        <p:grpSpPr>
          <a:xfrm>
            <a:off x="1314451" y="2669794"/>
            <a:ext cx="3386137" cy="2520950"/>
            <a:chOff x="1314451" y="2669794"/>
            <a:chExt cx="3386137" cy="2520950"/>
          </a:xfrm>
        </p:grpSpPr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V="1">
              <a:off x="1747838" y="2669794"/>
              <a:ext cx="2520950" cy="2520950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 flipV="1">
              <a:off x="2179638" y="2669794"/>
              <a:ext cx="2520950" cy="2520950"/>
            </a:xfrm>
            <a:prstGeom prst="line">
              <a:avLst/>
            </a:prstGeom>
            <a:noFill/>
            <a:ln w="76200" cap="rnd">
              <a:solidFill>
                <a:srgbClr val="3333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V="1">
              <a:off x="1314451" y="2669794"/>
              <a:ext cx="2520950" cy="2520950"/>
            </a:xfrm>
            <a:prstGeom prst="line">
              <a:avLst/>
            </a:prstGeom>
            <a:noFill/>
            <a:ln w="76200" cap="rnd">
              <a:solidFill>
                <a:srgbClr val="3333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87" name="Gruppo 86"/>
            <p:cNvGrpSpPr/>
            <p:nvPr/>
          </p:nvGrpSpPr>
          <p:grpSpPr>
            <a:xfrm>
              <a:off x="3429000" y="3048000"/>
              <a:ext cx="457200" cy="457200"/>
              <a:chOff x="3886200" y="2590800"/>
              <a:chExt cx="457200" cy="457200"/>
            </a:xfrm>
          </p:grpSpPr>
          <p:cxnSp>
            <p:nvCxnSpPr>
              <p:cNvPr id="84" name="Connettore 2 83"/>
              <p:cNvCxnSpPr/>
              <p:nvPr/>
            </p:nvCxnSpPr>
            <p:spPr>
              <a:xfrm rot="16200000" flipH="1">
                <a:off x="4114800" y="2819400"/>
                <a:ext cx="228600" cy="228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ttore 2 85"/>
              <p:cNvCxnSpPr/>
              <p:nvPr/>
            </p:nvCxnSpPr>
            <p:spPr>
              <a:xfrm flipH="1" flipV="1">
                <a:off x="3886200" y="2590800"/>
                <a:ext cx="228600" cy="228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SVM classification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Their </a:t>
            </a:r>
            <a:r>
              <a:rPr lang="en-US" sz="2800" b="0" dirty="0"/>
              <a:t>robustness </a:t>
            </a:r>
            <a:r>
              <a:rPr lang="en-US" sz="2800" b="0" dirty="0" smtClean="0"/>
              <a:t>relies in the </a:t>
            </a:r>
            <a:r>
              <a:rPr lang="en-US" sz="2800" b="0" dirty="0"/>
              <a:t>strong fundamentals of statistical learning </a:t>
            </a:r>
            <a:r>
              <a:rPr lang="en-US" sz="2800" b="0" dirty="0" smtClean="0"/>
              <a:t>theory</a:t>
            </a:r>
          </a:p>
          <a:p>
            <a:endParaRPr lang="en-US" sz="2800" b="0" dirty="0"/>
          </a:p>
          <a:p>
            <a:r>
              <a:rPr lang="en-US" sz="2800" b="0" dirty="0" smtClean="0"/>
              <a:t>The </a:t>
            </a:r>
            <a:r>
              <a:rPr lang="en-US" sz="2800" b="0" dirty="0"/>
              <a:t>training </a:t>
            </a:r>
            <a:r>
              <a:rPr lang="en-US" sz="2800" b="0" dirty="0" smtClean="0"/>
              <a:t>relies </a:t>
            </a:r>
            <a:r>
              <a:rPr lang="en-US" sz="2800" b="0" dirty="0"/>
              <a:t>on optimization of a quadratic convex cost function, for which many methods are </a:t>
            </a:r>
            <a:r>
              <a:rPr lang="en-US" sz="2800" b="0" dirty="0" smtClean="0"/>
              <a:t>available</a:t>
            </a:r>
            <a:endParaRPr lang="en-US" sz="2800" b="0" dirty="0"/>
          </a:p>
          <a:p>
            <a:pPr lvl="1"/>
            <a:r>
              <a:rPr lang="en-US" sz="2400" dirty="0"/>
              <a:t>Available software includes SVM-</a:t>
            </a:r>
            <a:r>
              <a:rPr lang="en-US" sz="2400" dirty="0" err="1"/>
              <a:t>Lite</a:t>
            </a:r>
            <a:r>
              <a:rPr lang="en-US" sz="2400" dirty="0"/>
              <a:t> and </a:t>
            </a:r>
            <a:r>
              <a:rPr lang="en-US" sz="2400" dirty="0" smtClean="0"/>
              <a:t>LIBSVM</a:t>
            </a:r>
            <a:endParaRPr lang="en-US" sz="2800" dirty="0"/>
          </a:p>
          <a:p>
            <a:endParaRPr lang="en-US" sz="2800" b="0" dirty="0" smtClean="0"/>
          </a:p>
          <a:p>
            <a:r>
              <a:rPr lang="en-US" sz="2800" b="0" dirty="0" smtClean="0"/>
              <a:t>These </a:t>
            </a:r>
            <a:r>
              <a:rPr lang="en-US" sz="2800" b="0" dirty="0"/>
              <a:t>techniques can be extended to the nonlinear discrimination, embedding the data in a nonlinear space using </a:t>
            </a:r>
            <a:r>
              <a:rPr lang="en-US" sz="2800" b="0" i="1" dirty="0"/>
              <a:t>kernel </a:t>
            </a:r>
            <a:r>
              <a:rPr lang="en-US" sz="2800" b="0" i="1" dirty="0" smtClean="0"/>
              <a:t>functions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\begin{array}{llll}&#10;    &amp;\begin{array}{cl} min\\{u,\gamma,y,s,v,z_1,\ldots,z_l}\end{array} &amp;\nu e'y+e's+\sigma \sum^{l}_{i=1}z_i  &amp; \\&#10;    &amp;s.t. &amp;D(K(\Gamma,\Gamma^T)u-\gamma e)+y &amp;\geq e,\\&#10;    &amp; &amp;-s \leq u \leq s,\; y &amp;\geq 0,\\&#10;    &amp; &amp;K(x_i',\Gamma^T)u-\gamma -\alpha +v'g(x_i)+z_i &amp;\geq 0,\\&#10;    &amp; &amp;v \geq 0,\; z_i &amp;\geq 0,\\&#10;    &amp; &amp; i=1,\ldots,l.&amp;\\&#10;\end{array} 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42"/>
  <p:tag name="BOXHEIGHT" val="419"/>
  <p:tag name="BOXFONT" val="10"/>
  <p:tag name="BOXWRAP" val="Falso"/>
  <p:tag name="WORKAROUNDTRANSPARENCYBUG" val="Falso"/>
  <p:tag name="ALLOWFONTSUBSTITUTION" val="Falso"/>
  <p:tag name="BITMAPFORMAT" val="pngmono"/>
  <p:tag name="ORIGWIDTH" val="593"/>
  <p:tag name="PICTUREFILESIZE" val="7958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Tailored">
      <a:dk1>
        <a:sysClr val="windowText" lastClr="000000"/>
      </a:dk1>
      <a:lt1>
        <a:sysClr val="window" lastClr="FFFFFF"/>
      </a:lt1>
      <a:dk2>
        <a:srgbClr val="123452"/>
      </a:dk2>
      <a:lt2>
        <a:srgbClr val="E0EDF8"/>
      </a:lt2>
      <a:accent1>
        <a:srgbClr val="2254A6"/>
      </a:accent1>
      <a:accent2>
        <a:srgbClr val="9B6261"/>
      </a:accent2>
      <a:accent3>
        <a:srgbClr val="939070"/>
      </a:accent3>
      <a:accent4>
        <a:srgbClr val="60254D"/>
      </a:accent4>
      <a:accent5>
        <a:srgbClr val="9FC6E9"/>
      </a:accent5>
      <a:accent6>
        <a:srgbClr val="8BA7B3"/>
      </a:accent6>
      <a:hlink>
        <a:srgbClr val="3286D2"/>
      </a:hlink>
      <a:folHlink>
        <a:srgbClr val="D99BBA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ailored">
    <a:dk1>
      <a:sysClr val="windowText" lastClr="000000"/>
    </a:dk1>
    <a:lt1>
      <a:sysClr val="window" lastClr="FFFFFF"/>
    </a:lt1>
    <a:dk2>
      <a:srgbClr val="123452"/>
    </a:dk2>
    <a:lt2>
      <a:srgbClr val="E0EDF8"/>
    </a:lt2>
    <a:accent1>
      <a:srgbClr val="2254A6"/>
    </a:accent1>
    <a:accent2>
      <a:srgbClr val="9B6261"/>
    </a:accent2>
    <a:accent3>
      <a:srgbClr val="939070"/>
    </a:accent3>
    <a:accent4>
      <a:srgbClr val="60254D"/>
    </a:accent4>
    <a:accent5>
      <a:srgbClr val="9FC6E9"/>
    </a:accent5>
    <a:accent6>
      <a:srgbClr val="8BA7B3"/>
    </a:accent6>
    <a:hlink>
      <a:srgbClr val="3286D2"/>
    </a:hlink>
    <a:folHlink>
      <a:srgbClr val="D99BBA"/>
    </a:folHlink>
  </a:clrScheme>
</a:themeOverride>
</file>

<file path=ppt/theme/themeOverride2.xml><?xml version="1.0" encoding="utf-8"?>
<a:themeOverride xmlns:a="http://schemas.openxmlformats.org/drawingml/2006/main">
  <a:clrScheme name="Tailored">
    <a:dk1>
      <a:sysClr val="windowText" lastClr="000000"/>
    </a:dk1>
    <a:lt1>
      <a:sysClr val="window" lastClr="FFFFFF"/>
    </a:lt1>
    <a:dk2>
      <a:srgbClr val="123452"/>
    </a:dk2>
    <a:lt2>
      <a:srgbClr val="E0EDF8"/>
    </a:lt2>
    <a:accent1>
      <a:srgbClr val="2254A6"/>
    </a:accent1>
    <a:accent2>
      <a:srgbClr val="9B6261"/>
    </a:accent2>
    <a:accent3>
      <a:srgbClr val="939070"/>
    </a:accent3>
    <a:accent4>
      <a:srgbClr val="60254D"/>
    </a:accent4>
    <a:accent5>
      <a:srgbClr val="9FC6E9"/>
    </a:accent5>
    <a:accent6>
      <a:srgbClr val="8BA7B3"/>
    </a:accent6>
    <a:hlink>
      <a:srgbClr val="3286D2"/>
    </a:hlink>
    <a:folHlink>
      <a:srgbClr val="D99BBA"/>
    </a:folHlink>
  </a:clrScheme>
</a:themeOverride>
</file>

<file path=ppt/theme/themeOverride3.xml><?xml version="1.0" encoding="utf-8"?>
<a:themeOverride xmlns:a="http://schemas.openxmlformats.org/drawingml/2006/main">
  <a:clrScheme name="Tailored">
    <a:dk1>
      <a:sysClr val="windowText" lastClr="000000"/>
    </a:dk1>
    <a:lt1>
      <a:sysClr val="window" lastClr="FFFFFF"/>
    </a:lt1>
    <a:dk2>
      <a:srgbClr val="123452"/>
    </a:dk2>
    <a:lt2>
      <a:srgbClr val="E0EDF8"/>
    </a:lt2>
    <a:accent1>
      <a:srgbClr val="2254A6"/>
    </a:accent1>
    <a:accent2>
      <a:srgbClr val="9B6261"/>
    </a:accent2>
    <a:accent3>
      <a:srgbClr val="939070"/>
    </a:accent3>
    <a:accent4>
      <a:srgbClr val="60254D"/>
    </a:accent4>
    <a:accent5>
      <a:srgbClr val="9FC6E9"/>
    </a:accent5>
    <a:accent6>
      <a:srgbClr val="8BA7B3"/>
    </a:accent6>
    <a:hlink>
      <a:srgbClr val="3286D2"/>
    </a:hlink>
    <a:folHlink>
      <a:srgbClr val="D99BBA"/>
    </a:folHlink>
  </a:clrScheme>
</a:themeOverride>
</file>

<file path=ppt/theme/themeOverride4.xml><?xml version="1.0" encoding="utf-8"?>
<a:themeOverride xmlns:a="http://schemas.openxmlformats.org/drawingml/2006/main">
  <a:clrScheme name="Tailored">
    <a:dk1>
      <a:sysClr val="windowText" lastClr="000000"/>
    </a:dk1>
    <a:lt1>
      <a:sysClr val="window" lastClr="FFFFFF"/>
    </a:lt1>
    <a:dk2>
      <a:srgbClr val="123452"/>
    </a:dk2>
    <a:lt2>
      <a:srgbClr val="E0EDF8"/>
    </a:lt2>
    <a:accent1>
      <a:srgbClr val="2254A6"/>
    </a:accent1>
    <a:accent2>
      <a:srgbClr val="9B6261"/>
    </a:accent2>
    <a:accent3>
      <a:srgbClr val="939070"/>
    </a:accent3>
    <a:accent4>
      <a:srgbClr val="60254D"/>
    </a:accent4>
    <a:accent5>
      <a:srgbClr val="9FC6E9"/>
    </a:accent5>
    <a:accent6>
      <a:srgbClr val="8BA7B3"/>
    </a:accent6>
    <a:hlink>
      <a:srgbClr val="3286D2"/>
    </a:hlink>
    <a:folHlink>
      <a:srgbClr val="D99BBA"/>
    </a:folHlink>
  </a:clrScheme>
</a:themeOverride>
</file>

<file path=ppt/theme/themeOverride5.xml><?xml version="1.0" encoding="utf-8"?>
<a:themeOverride xmlns:a="http://schemas.openxmlformats.org/drawingml/2006/main">
  <a:clrScheme name="Tailored">
    <a:dk1>
      <a:sysClr val="windowText" lastClr="000000"/>
    </a:dk1>
    <a:lt1>
      <a:sysClr val="window" lastClr="FFFFFF"/>
    </a:lt1>
    <a:dk2>
      <a:srgbClr val="123452"/>
    </a:dk2>
    <a:lt2>
      <a:srgbClr val="E0EDF8"/>
    </a:lt2>
    <a:accent1>
      <a:srgbClr val="2254A6"/>
    </a:accent1>
    <a:accent2>
      <a:srgbClr val="9B6261"/>
    </a:accent2>
    <a:accent3>
      <a:srgbClr val="939070"/>
    </a:accent3>
    <a:accent4>
      <a:srgbClr val="60254D"/>
    </a:accent4>
    <a:accent5>
      <a:srgbClr val="9FC6E9"/>
    </a:accent5>
    <a:accent6>
      <a:srgbClr val="8BA7B3"/>
    </a:accent6>
    <a:hlink>
      <a:srgbClr val="3286D2"/>
    </a:hlink>
    <a:folHlink>
      <a:srgbClr val="D99BB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5306</TotalTime>
  <Words>1985</Words>
  <Application>Microsoft Office PowerPoint</Application>
  <PresentationFormat>On-screen Show (4:3)</PresentationFormat>
  <Paragraphs>932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Metro</vt:lpstr>
      <vt:lpstr>Slide 1</vt:lpstr>
      <vt:lpstr>Classification of pain relievers</vt:lpstr>
      <vt:lpstr>Introduction</vt:lpstr>
      <vt:lpstr>Introduction</vt:lpstr>
      <vt:lpstr>Applications</vt:lpstr>
      <vt:lpstr>Motivation</vt:lpstr>
      <vt:lpstr>Linear discriminant planes</vt:lpstr>
      <vt:lpstr>Support Vector Machines</vt:lpstr>
      <vt:lpstr>SVM classification</vt:lpstr>
      <vt:lpstr>A different religion: ReGEC</vt:lpstr>
      <vt:lpstr>ReGEC algorithm</vt:lpstr>
      <vt:lpstr>Classification accuracy (%)</vt:lpstr>
      <vt:lpstr>The kernel trick</vt:lpstr>
      <vt:lpstr>Generalization of the method</vt:lpstr>
      <vt:lpstr>How to solve the problem? </vt:lpstr>
      <vt:lpstr>Incremental classification</vt:lpstr>
      <vt:lpstr>I-ReGEC: Incremental ReGEC</vt:lpstr>
      <vt:lpstr>I-ReGEC: Incremental ReGEC</vt:lpstr>
      <vt:lpstr>Classification accuracy (%)</vt:lpstr>
      <vt:lpstr>Positive results</vt:lpstr>
      <vt:lpstr>Ongoing research</vt:lpstr>
      <vt:lpstr>Prior knowledge</vt:lpstr>
      <vt:lpstr>Prior knowledge incorporation</vt:lpstr>
      <vt:lpstr>Prior knowledge in SVM</vt:lpstr>
      <vt:lpstr>Prior knowledge in ReGEC</vt:lpstr>
      <vt:lpstr>Prior knowledge in ReGEC</vt:lpstr>
      <vt:lpstr>Prior knowledge in ReGEC</vt:lpstr>
      <vt:lpstr>Knowledge discovery for ReGEC</vt:lpstr>
      <vt:lpstr>Knowledge discovery for ReGEC</vt:lpstr>
      <vt:lpstr>Logic formulas</vt:lpstr>
      <vt:lpstr>Acute Leukemia data</vt:lpstr>
      <vt:lpstr>Logic formulas</vt:lpstr>
      <vt:lpstr>Classification accuracy</vt:lpstr>
      <vt:lpstr>Classification accuracy (%)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Formulas based knowledge discovery  and its application to the classification of biological data</dc:title>
  <dc:creator>mariog</dc:creator>
  <cp:lastModifiedBy>mariog</cp:lastModifiedBy>
  <cp:revision>334</cp:revision>
  <dcterms:created xsi:type="dcterms:W3CDTF">2006-08-16T00:00:00Z</dcterms:created>
  <dcterms:modified xsi:type="dcterms:W3CDTF">2009-01-14T20:19:16Z</dcterms:modified>
</cp:coreProperties>
</file>