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9"/>
  </p:notesMasterIdLst>
  <p:sldIdLst>
    <p:sldId id="336" r:id="rId2"/>
    <p:sldId id="333" r:id="rId3"/>
    <p:sldId id="315" r:id="rId4"/>
    <p:sldId id="334" r:id="rId5"/>
    <p:sldId id="321" r:id="rId6"/>
    <p:sldId id="322" r:id="rId7"/>
    <p:sldId id="323" r:id="rId8"/>
    <p:sldId id="317" r:id="rId9"/>
    <p:sldId id="324" r:id="rId10"/>
    <p:sldId id="335" r:id="rId11"/>
    <p:sldId id="325" r:id="rId12"/>
    <p:sldId id="320" r:id="rId13"/>
    <p:sldId id="257" r:id="rId14"/>
    <p:sldId id="307" r:id="rId15"/>
    <p:sldId id="310" r:id="rId16"/>
    <p:sldId id="265" r:id="rId17"/>
    <p:sldId id="311" r:id="rId18"/>
    <p:sldId id="326" r:id="rId19"/>
    <p:sldId id="260" r:id="rId20"/>
    <p:sldId id="261" r:id="rId21"/>
    <p:sldId id="293" r:id="rId22"/>
    <p:sldId id="309" r:id="rId23"/>
    <p:sldId id="312" r:id="rId24"/>
    <p:sldId id="314" r:id="rId25"/>
    <p:sldId id="313" r:id="rId26"/>
    <p:sldId id="296" r:id="rId27"/>
    <p:sldId id="272" r:id="rId28"/>
    <p:sldId id="271" r:id="rId29"/>
    <p:sldId id="262" r:id="rId30"/>
    <p:sldId id="298" r:id="rId31"/>
    <p:sldId id="299" r:id="rId32"/>
    <p:sldId id="327" r:id="rId33"/>
    <p:sldId id="328" r:id="rId34"/>
    <p:sldId id="329" r:id="rId35"/>
    <p:sldId id="331" r:id="rId36"/>
    <p:sldId id="263" r:id="rId37"/>
    <p:sldId id="264" r:id="rId38"/>
    <p:sldId id="278" r:id="rId39"/>
    <p:sldId id="279" r:id="rId40"/>
    <p:sldId id="304" r:id="rId41"/>
    <p:sldId id="303" r:id="rId42"/>
    <p:sldId id="305" r:id="rId43"/>
    <p:sldId id="284" r:id="rId44"/>
    <p:sldId id="285" r:id="rId45"/>
    <p:sldId id="286" r:id="rId46"/>
    <p:sldId id="288" r:id="rId47"/>
    <p:sldId id="289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7F52C-3B54-4D19-AE06-B08D665267BC}" type="datetimeFigureOut">
              <a:rPr lang="it-IT" smtClean="0"/>
              <a:pPr/>
              <a:t>20/05/2009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5A631-66E6-4053-A6D5-DE12074D266C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3468425-F04B-4783-9697-7852EAD9B01D}" type="datetime1">
              <a:rPr lang="en-US" smtClean="0"/>
              <a:pPr/>
              <a:t>5/20/2009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133DA2E3-4E45-46C9-ADC0-B2249F98712D}" type="datetime1">
              <a:rPr lang="en-US" smtClean="0"/>
              <a:pPr/>
              <a:t>5/20/2009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E3C68B07-F564-4113-A8D6-7D46C0258A18}" type="datetime1">
              <a:rPr lang="en-US" smtClean="0"/>
              <a:pPr/>
              <a:t>5/20/2009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8153400" cy="365125"/>
          </a:xfrm>
        </p:spPr>
        <p:txBody>
          <a:bodyPr/>
          <a:lstStyle/>
          <a:p>
            <a:r>
              <a:rPr lang="en-US" dirty="0" smtClean="0"/>
              <a:t>mario.guarracino@cnr.it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C5330806-D254-49E2-9D5F-D72D85F0876D}" type="datetime1">
              <a:rPr lang="en-US" smtClean="0"/>
              <a:pPr/>
              <a:t>5/20/2009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253F9C0C-2145-42BB-9397-053BF382663C}" type="datetime1">
              <a:rPr lang="en-US" smtClean="0"/>
              <a:pPr/>
              <a:t>5/20/2009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BC5BD2B6-73AB-4F4C-AF49-DCEB7A00A513}" type="datetime1">
              <a:rPr lang="en-US" smtClean="0"/>
              <a:pPr/>
              <a:t>5/20/2009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22534BBC-7377-4729-B2DB-34FC01794CD5}" type="datetime1">
              <a:rPr lang="en-US" smtClean="0"/>
              <a:pPr/>
              <a:t>5/20/2009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0CBA1D5A-A61C-4450-80E3-992159DC9B4A}" type="datetime1">
              <a:rPr lang="en-US" smtClean="0"/>
              <a:pPr/>
              <a:t>5/20/2009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D6EA56E9-5314-468D-9C4A-A0077EED4E95}" type="datetime1">
              <a:rPr lang="en-US" smtClean="0"/>
              <a:pPr/>
              <a:t>5/20/2009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EBA9DC47-3A72-464E-87B4-F6788EB2EF26}" type="datetime1">
              <a:rPr lang="en-US" smtClean="0"/>
              <a:pPr/>
              <a:t>5/20/2009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8153400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mario.guarracino@cnr.it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Excel_97-2003_Worksheet1.xls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wormbook.org/chapters/www_germlinegenomics/germlinegenomicsfig1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wormbook.org/chapters/www_germlinegenomics/germlinegenomicsfig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iog\Personale\Foto\2007 PDP2007\568CANON\IMG_6873.JPG"/>
          <p:cNvPicPr>
            <a:picLocks noChangeAspect="1" noChangeArrowheads="1"/>
          </p:cNvPicPr>
          <p:nvPr/>
        </p:nvPicPr>
        <p:blipFill>
          <a:blip r:embed="rId2"/>
          <a:srcRect b="13335"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362200" y="4724400"/>
            <a:ext cx="64770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of gene expression data </a:t>
            </a:r>
            <a:r>
              <a:rPr lang="it-IT" sz="3200" dirty="0" smtClean="0">
                <a:solidFill>
                  <a:srgbClr val="FFFF00"/>
                </a:solidFill>
              </a:rPr>
              <a:t/>
            </a:r>
            <a:br>
              <a:rPr lang="it-IT" sz="3200" dirty="0" smtClean="0">
                <a:solidFill>
                  <a:srgbClr val="FFFF00"/>
                </a:solidFill>
              </a:rPr>
            </a:br>
            <a:endParaRPr lang="it-IT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Mario.Guarracino@cnr.it</a:t>
            </a:r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and noisy data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the process of extracting one intensity level </a:t>
            </a:r>
            <a:r>
              <a:rPr lang="en-US" dirty="0" smtClean="0"/>
              <a:t>from </a:t>
            </a:r>
            <a:r>
              <a:rPr lang="en-US" dirty="0" smtClean="0"/>
              <a:t>each spot, many </a:t>
            </a:r>
            <a:r>
              <a:rPr lang="en-US" dirty="0" smtClean="0"/>
              <a:t>values are missing </a:t>
            </a:r>
            <a:r>
              <a:rPr lang="en-US" dirty="0" smtClean="0"/>
              <a:t>or affected by an error.</a:t>
            </a:r>
          </a:p>
          <a:p>
            <a:r>
              <a:rPr lang="en-US" dirty="0" smtClean="0"/>
              <a:t>Solutions adopted: ignore sample, estimate or impute </a:t>
            </a:r>
            <a:r>
              <a:rPr lang="en-US" dirty="0" smtClean="0"/>
              <a:t>a value</a:t>
            </a:r>
            <a:r>
              <a:rPr lang="en-US" dirty="0" smtClean="0"/>
              <a:t>.</a:t>
            </a:r>
          </a:p>
          <a:p>
            <a:r>
              <a:rPr lang="en-US" dirty="0" smtClean="0"/>
              <a:t>Due to the cost of each experiment, </a:t>
            </a:r>
            <a:r>
              <a:rPr lang="en-US" dirty="0" smtClean="0"/>
              <a:t>missing values are estimated.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of data file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133600"/>
            <a:ext cx="8153400" cy="4495800"/>
          </a:xfrm>
        </p:spPr>
        <p:txBody>
          <a:bodyPr/>
          <a:lstStyle/>
          <a:p>
            <a:endParaRPr lang="it-IT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 t="23000" r="36890" b="19781"/>
          <a:stretch>
            <a:fillRect/>
          </a:stretch>
        </p:blipFill>
        <p:spPr bwMode="auto">
          <a:xfrm>
            <a:off x="0" y="16002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ular Callout 4"/>
          <p:cNvSpPr/>
          <p:nvPr/>
        </p:nvSpPr>
        <p:spPr>
          <a:xfrm>
            <a:off x="5867400" y="2057400"/>
            <a:ext cx="2514600" cy="1066800"/>
          </a:xfrm>
          <a:prstGeom prst="wedgeRectCallout">
            <a:avLst>
              <a:gd name="adj1" fmla="val -57197"/>
              <a:gd name="adj2" fmla="val 1445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4163"/>
            <a:r>
              <a:rPr lang="en-US" sz="2800" dirty="0" smtClean="0"/>
              <a:t>P = Present</a:t>
            </a:r>
          </a:p>
          <a:p>
            <a:pPr marL="284163"/>
            <a:r>
              <a:rPr lang="en-US" sz="2800" dirty="0" smtClean="0"/>
              <a:t>A = Absent</a:t>
            </a:r>
            <a:endParaRPr lang="it-IT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Microarray applications</a:t>
            </a:r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Gene expression data have proven to be highly informative of disease state.</a:t>
            </a:r>
          </a:p>
          <a:p>
            <a:r>
              <a:rPr lang="en-US" dirty="0" smtClean="0"/>
              <a:t>In the area of oncology, accurate diagnosis and appropriate treatment are critical.</a:t>
            </a:r>
          </a:p>
          <a:p>
            <a:r>
              <a:rPr lang="en-US" dirty="0" smtClean="0"/>
              <a:t>Studies on clinical samples have shown gene expression data can be used to classify tumor types, detect subtypes, and to predict prognostic outcomes.</a:t>
            </a:r>
            <a:endParaRPr lang="it-IT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Classification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Classification has become an important tool for microarray data analysis.</a:t>
            </a:r>
          </a:p>
          <a:p>
            <a:r>
              <a:rPr lang="en-US" sz="3000" dirty="0" smtClean="0"/>
              <a:t>Extracting information and knowledge from large amount of data is important to understand the underlying motivations of complex phenomena.</a:t>
            </a:r>
          </a:p>
          <a:p>
            <a:r>
              <a:rPr lang="en-US" sz="3000" dirty="0" smtClean="0"/>
              <a:t> Binary classification is among the most successful methods for microarray data analysis.</a:t>
            </a:r>
            <a:endParaRPr lang="it-IT" sz="3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microarrays</a:t>
            </a:r>
            <a:endParaRPr lang="en-US" dirty="0"/>
          </a:p>
        </p:txBody>
      </p:sp>
      <p:sp>
        <p:nvSpPr>
          <p:cNvPr id="553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71462" y="1524000"/>
            <a:ext cx="6129338" cy="5257800"/>
          </a:xfrm>
        </p:spPr>
        <p:txBody>
          <a:bodyPr>
            <a:normAutofit/>
          </a:bodyPr>
          <a:lstStyle/>
          <a:p>
            <a:r>
              <a:rPr lang="en-US" b="0" dirty="0"/>
              <a:t>Data produced </a:t>
            </a:r>
            <a:r>
              <a:rPr lang="en-US" b="0" dirty="0" smtClean="0"/>
              <a:t>by microarrays are exponentially increasing. </a:t>
            </a:r>
            <a:endParaRPr lang="en-US" b="0" dirty="0"/>
          </a:p>
          <a:p>
            <a:r>
              <a:rPr lang="en-US" b="0" dirty="0" smtClean="0"/>
              <a:t>Publicly </a:t>
            </a:r>
            <a:r>
              <a:rPr lang="en-US" b="0" dirty="0"/>
              <a:t>available datasets contain gene expression data with tens of thousands characteristics. </a:t>
            </a:r>
          </a:p>
          <a:p>
            <a:r>
              <a:rPr lang="en-US" b="0" dirty="0" smtClean="0"/>
              <a:t>Data are incomplete and noisy.</a:t>
            </a:r>
          </a:p>
          <a:p>
            <a:r>
              <a:rPr lang="en-US" b="0" dirty="0" smtClean="0"/>
              <a:t>Current </a:t>
            </a:r>
            <a:r>
              <a:rPr lang="en-US" b="0" dirty="0"/>
              <a:t>classification methods can over-fit the problem, providing models that do not generalize well. </a:t>
            </a:r>
          </a:p>
        </p:txBody>
      </p:sp>
      <p:pic>
        <p:nvPicPr>
          <p:cNvPr id="43009" name="Picture 1" descr="C:\Users\mariog\Documenti\Lavori\Convegni\2008\BIOMAT\Abbate\slides\di5\heatmap.jpg"/>
          <p:cNvPicPr>
            <a:picLocks noChangeAspect="1" noChangeArrowheads="1"/>
          </p:cNvPicPr>
          <p:nvPr/>
        </p:nvPicPr>
        <p:blipFill>
          <a:blip r:embed="rId2"/>
          <a:srcRect r="6667"/>
          <a:stretch>
            <a:fillRect/>
          </a:stretch>
        </p:blipFill>
        <p:spPr bwMode="auto">
          <a:xfrm>
            <a:off x="6479894" y="1752600"/>
            <a:ext cx="2511706" cy="47244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/>
          <p:cNvSpPr txBox="1"/>
          <p:nvPr/>
        </p:nvSpPr>
        <p:spPr>
          <a:xfrm>
            <a:off x="2304288" y="3721919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</a:t>
            </a:r>
            <a:r>
              <a:rPr lang="en-US" dirty="0" err="1"/>
              <a:t>discriminant</a:t>
            </a:r>
            <a:r>
              <a:rPr lang="en-US" dirty="0"/>
              <a:t> planes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33525"/>
            <a:ext cx="8686800" cy="5400675"/>
          </a:xfrm>
        </p:spPr>
        <p:txBody>
          <a:bodyPr>
            <a:normAutofit lnSpcReduction="10000"/>
          </a:bodyPr>
          <a:lstStyle/>
          <a:p>
            <a:r>
              <a:rPr lang="en-US" sz="2800" b="0" dirty="0"/>
              <a:t>Consider a binary classification task with points in two linearly separable sets.</a:t>
            </a:r>
          </a:p>
          <a:p>
            <a:pPr lvl="1"/>
            <a:r>
              <a:rPr lang="en-US" sz="2400" dirty="0"/>
              <a:t>There exists a plane that classifies all points in the two sets</a:t>
            </a:r>
          </a:p>
          <a:p>
            <a:pPr lvl="1">
              <a:buFontTx/>
              <a:buNone/>
            </a:pPr>
            <a:endParaRPr lang="en-US" dirty="0"/>
          </a:p>
          <a:p>
            <a:pPr lvl="1">
              <a:buFontTx/>
              <a:buNone/>
            </a:pPr>
            <a:endParaRPr lang="en-US" dirty="0"/>
          </a:p>
          <a:p>
            <a:pPr>
              <a:buFont typeface="Wingdings 3" pitchFamily="18" charset="2"/>
              <a:buNone/>
            </a:pPr>
            <a:endParaRPr lang="en-US" sz="2400" b="0" dirty="0"/>
          </a:p>
          <a:p>
            <a:endParaRPr lang="en-US" sz="2400" b="0" dirty="0"/>
          </a:p>
          <a:p>
            <a:endParaRPr lang="en-US" sz="2400" b="0" dirty="0"/>
          </a:p>
          <a:p>
            <a:endParaRPr lang="en-US" sz="2400" b="0" dirty="0" smtClean="0"/>
          </a:p>
          <a:p>
            <a:endParaRPr lang="en-US" sz="2400" b="0" dirty="0"/>
          </a:p>
          <a:p>
            <a:r>
              <a:rPr lang="en-US" sz="2800" b="0" dirty="0"/>
              <a:t>There are infinitely many planes that correctly classify the training data.</a:t>
            </a:r>
          </a:p>
        </p:txBody>
      </p:sp>
      <p:sp>
        <p:nvSpPr>
          <p:cNvPr id="516130" name="Rectangle 34"/>
          <p:cNvSpPr>
            <a:spLocks noChangeArrowheads="1"/>
          </p:cNvSpPr>
          <p:nvPr/>
        </p:nvSpPr>
        <p:spPr bwMode="auto">
          <a:xfrm>
            <a:off x="795338" y="3700463"/>
            <a:ext cx="5572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i="1">
                <a:solidFill>
                  <a:schemeClr val="tx1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516131" name="Rectangle 35"/>
          <p:cNvSpPr>
            <a:spLocks noChangeArrowheads="1"/>
          </p:cNvSpPr>
          <p:nvPr/>
        </p:nvSpPr>
        <p:spPr bwMode="auto">
          <a:xfrm>
            <a:off x="4421188" y="3446463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i="1">
                <a:solidFill>
                  <a:schemeClr val="tx1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516132" name="Rectangle 36"/>
          <p:cNvSpPr>
            <a:spLocks noChangeArrowheads="1"/>
          </p:cNvSpPr>
          <p:nvPr/>
        </p:nvSpPr>
        <p:spPr bwMode="auto">
          <a:xfrm>
            <a:off x="4452938" y="3430588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0" i="1">
                <a:solidFill>
                  <a:srgbClr val="00B05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516133" name="Rectangle 37"/>
          <p:cNvSpPr>
            <a:spLocks noChangeArrowheads="1"/>
          </p:cNvSpPr>
          <p:nvPr/>
        </p:nvSpPr>
        <p:spPr bwMode="auto">
          <a:xfrm>
            <a:off x="811213" y="3676650"/>
            <a:ext cx="5254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b="0" i="1">
                <a:solidFill>
                  <a:srgbClr val="FF66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516134" name="Line 38"/>
          <p:cNvSpPr>
            <a:spLocks noChangeShapeType="1"/>
          </p:cNvSpPr>
          <p:nvPr/>
        </p:nvSpPr>
        <p:spPr bwMode="auto">
          <a:xfrm flipV="1">
            <a:off x="2036763" y="2565400"/>
            <a:ext cx="1943100" cy="2736850"/>
          </a:xfrm>
          <a:prstGeom prst="line">
            <a:avLst/>
          </a:prstGeom>
          <a:noFill/>
          <a:ln w="57150">
            <a:solidFill>
              <a:srgbClr val="3399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6135" name="Line 39"/>
          <p:cNvSpPr>
            <a:spLocks noChangeShapeType="1"/>
          </p:cNvSpPr>
          <p:nvPr/>
        </p:nvSpPr>
        <p:spPr bwMode="auto">
          <a:xfrm flipV="1">
            <a:off x="1747838" y="2708275"/>
            <a:ext cx="2520950" cy="252095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0" name="TextBox 59"/>
          <p:cNvSpPr txBox="1"/>
          <p:nvPr/>
        </p:nvSpPr>
        <p:spPr>
          <a:xfrm>
            <a:off x="2209800" y="3595223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182444" y="3057358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456944" y="3173182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322832" y="2622911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819656" y="2537567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100072" y="2892766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334768" y="273427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657676" y="2757023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459736" y="3057358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362200" y="332253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106168" y="3285958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837944" y="338349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411044" y="3508462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837944" y="3729335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724732" y="320040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875054" y="480974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865120" y="4315968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076752" y="389534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142488" y="4379976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267456" y="4684776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520440" y="3625703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419856" y="394106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508248" y="4303776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706368" y="3867912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858768" y="4375511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496846" y="430682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694966" y="4729079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008120" y="4168247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855720" y="4375511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Machines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0496" y="1518040"/>
            <a:ext cx="7772400" cy="51875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Find the plane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x’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-b=0</a:t>
            </a:r>
            <a:r>
              <a:rPr lang="en-US" sz="2800" dirty="0" smtClean="0"/>
              <a:t> which maximizes the margin between the two classes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Only few points are needed to compute the plane (</a:t>
            </a:r>
            <a:r>
              <a:rPr lang="en-US" sz="2800" i="1" dirty="0" smtClean="0"/>
              <a:t>support vectors</a:t>
            </a:r>
            <a:r>
              <a:rPr lang="en-US" sz="2800" dirty="0" smtClean="0"/>
              <a:t>).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2209800" y="3572256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795338" y="3661982"/>
            <a:ext cx="5572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i="1">
                <a:solidFill>
                  <a:schemeClr val="tx1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4421188" y="3407982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i="1">
                <a:solidFill>
                  <a:schemeClr val="tx1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4452938" y="3392107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0" i="1">
                <a:solidFill>
                  <a:srgbClr val="00B05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811213" y="3638169"/>
            <a:ext cx="5254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b="0" i="1">
                <a:solidFill>
                  <a:srgbClr val="FF66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flipV="1">
            <a:off x="1747838" y="2669794"/>
            <a:ext cx="2520950" cy="252095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" name="AutoShape 41"/>
          <p:cNvSpPr>
            <a:spLocks noChangeArrowheads="1"/>
          </p:cNvSpPr>
          <p:nvPr/>
        </p:nvSpPr>
        <p:spPr bwMode="auto">
          <a:xfrm>
            <a:off x="2336801" y="3817557"/>
            <a:ext cx="287338" cy="2889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it-IT" sz="1800" b="0">
              <a:solidFill>
                <a:srgbClr val="FF0000"/>
              </a:solidFill>
            </a:endParaRPr>
          </a:p>
        </p:txBody>
      </p:sp>
      <p:sp>
        <p:nvSpPr>
          <p:cNvPr id="43" name="AutoShape 42"/>
          <p:cNvSpPr>
            <a:spLocks noChangeArrowheads="1"/>
          </p:cNvSpPr>
          <p:nvPr/>
        </p:nvSpPr>
        <p:spPr bwMode="auto">
          <a:xfrm>
            <a:off x="3116263" y="3992182"/>
            <a:ext cx="287338" cy="2889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it-IT" sz="1800" b="0">
              <a:solidFill>
                <a:srgbClr val="00B050"/>
              </a:solidFill>
            </a:endParaRPr>
          </a:p>
        </p:txBody>
      </p:sp>
      <p:sp>
        <p:nvSpPr>
          <p:cNvPr id="44" name="AutoShape 43"/>
          <p:cNvSpPr>
            <a:spLocks noChangeArrowheads="1"/>
          </p:cNvSpPr>
          <p:nvPr/>
        </p:nvSpPr>
        <p:spPr bwMode="auto">
          <a:xfrm>
            <a:off x="2830513" y="3350832"/>
            <a:ext cx="287338" cy="2889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it-IT" sz="1800" b="0">
              <a:solidFill>
                <a:srgbClr val="FF0000"/>
              </a:solidFill>
            </a:endParaRPr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 flipV="1">
            <a:off x="2179638" y="2669794"/>
            <a:ext cx="2520950" cy="2520950"/>
          </a:xfrm>
          <a:prstGeom prst="line">
            <a:avLst/>
          </a:prstGeom>
          <a:noFill/>
          <a:ln w="76200" cap="rnd">
            <a:solidFill>
              <a:srgbClr val="3333CC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 flipV="1">
            <a:off x="1314451" y="2669794"/>
            <a:ext cx="2520950" cy="2520950"/>
          </a:xfrm>
          <a:prstGeom prst="line">
            <a:avLst/>
          </a:prstGeom>
          <a:noFill/>
          <a:ln w="76200" cap="rnd">
            <a:solidFill>
              <a:srgbClr val="3333CC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15" name="TextBox 214"/>
          <p:cNvSpPr txBox="1"/>
          <p:nvPr/>
        </p:nvSpPr>
        <p:spPr>
          <a:xfrm>
            <a:off x="1182444" y="3034391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1456944" y="3150215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1322832" y="259994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1819656" y="251460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2100072" y="2869799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2334768" y="2711303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2657676" y="2734056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2764356" y="294132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2788740" y="3255264"/>
            <a:ext cx="39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– </a:t>
            </a: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2459736" y="3034391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2362200" y="3299567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2106168" y="3262991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837944" y="3360527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1411044" y="3485495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1837944" y="3706368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2304288" y="3698952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2637310" y="4729079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2875054" y="480974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2865120" y="4315968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3076752" y="389534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3142488" y="4379976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3267456" y="4684776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3520440" y="3625703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3419856" y="394106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3508248" y="4303776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3706368" y="3867912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3858768" y="4375511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3496846" y="430682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3694966" y="4729079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4002814" y="351434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4008120" y="4168247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3855720" y="4375511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6682" name="AutoShape 58"/>
          <p:cNvSpPr>
            <a:spLocks noChangeAspect="1" noChangeArrowheads="1" noTextEdit="1"/>
          </p:cNvSpPr>
          <p:nvPr/>
        </p:nvSpPr>
        <p:spPr bwMode="auto">
          <a:xfrm>
            <a:off x="5665788" y="2327275"/>
            <a:ext cx="2792412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84" name="Line 60"/>
          <p:cNvSpPr>
            <a:spLocks noChangeShapeType="1"/>
          </p:cNvSpPr>
          <p:nvPr/>
        </p:nvSpPr>
        <p:spPr bwMode="auto">
          <a:xfrm>
            <a:off x="6402388" y="2898775"/>
            <a:ext cx="1039812" cy="1588"/>
          </a:xfrm>
          <a:prstGeom prst="line">
            <a:avLst/>
          </a:prstGeom>
          <a:noFill/>
          <a:ln w="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85" name="Rectangle 61"/>
          <p:cNvSpPr>
            <a:spLocks noChangeArrowheads="1"/>
          </p:cNvSpPr>
          <p:nvPr/>
        </p:nvSpPr>
        <p:spPr bwMode="auto">
          <a:xfrm>
            <a:off x="8204200" y="4014788"/>
            <a:ext cx="17633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1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86" name="Rectangle 62"/>
          <p:cNvSpPr>
            <a:spLocks noChangeArrowheads="1"/>
          </p:cNvSpPr>
          <p:nvPr/>
        </p:nvSpPr>
        <p:spPr bwMode="auto">
          <a:xfrm>
            <a:off x="7404100" y="4014788"/>
            <a:ext cx="19877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1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87" name="Rectangle 63"/>
          <p:cNvSpPr>
            <a:spLocks noChangeArrowheads="1"/>
          </p:cNvSpPr>
          <p:nvPr/>
        </p:nvSpPr>
        <p:spPr bwMode="auto">
          <a:xfrm>
            <a:off x="6542088" y="4014788"/>
            <a:ext cx="242054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1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88" name="Rectangle 64"/>
          <p:cNvSpPr>
            <a:spLocks noChangeArrowheads="1"/>
          </p:cNvSpPr>
          <p:nvPr/>
        </p:nvSpPr>
        <p:spPr bwMode="auto">
          <a:xfrm>
            <a:off x="7962900" y="3621088"/>
            <a:ext cx="17633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1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89" name="Rectangle 65"/>
          <p:cNvSpPr>
            <a:spLocks noChangeArrowheads="1"/>
          </p:cNvSpPr>
          <p:nvPr/>
        </p:nvSpPr>
        <p:spPr bwMode="auto">
          <a:xfrm>
            <a:off x="7378700" y="3621088"/>
            <a:ext cx="19877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1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90" name="Rectangle 66"/>
          <p:cNvSpPr>
            <a:spLocks noChangeArrowheads="1"/>
          </p:cNvSpPr>
          <p:nvPr/>
        </p:nvSpPr>
        <p:spPr bwMode="auto">
          <a:xfrm>
            <a:off x="6516688" y="3621088"/>
            <a:ext cx="242054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1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91" name="Rectangle 67"/>
          <p:cNvSpPr>
            <a:spLocks noChangeArrowheads="1"/>
          </p:cNvSpPr>
          <p:nvPr/>
        </p:nvSpPr>
        <p:spPr bwMode="auto">
          <a:xfrm>
            <a:off x="5945188" y="3621088"/>
            <a:ext cx="11060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1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92" name="Rectangle 68"/>
          <p:cNvSpPr>
            <a:spLocks noChangeArrowheads="1"/>
          </p:cNvSpPr>
          <p:nvPr/>
        </p:nvSpPr>
        <p:spPr bwMode="auto">
          <a:xfrm>
            <a:off x="5729288" y="3621088"/>
            <a:ext cx="15549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1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s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93" name="Rectangle 69"/>
          <p:cNvSpPr>
            <a:spLocks noChangeArrowheads="1"/>
          </p:cNvSpPr>
          <p:nvPr/>
        </p:nvSpPr>
        <p:spPr bwMode="auto">
          <a:xfrm>
            <a:off x="7988300" y="3989388"/>
            <a:ext cx="21800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0" u="none" strike="noStrike" cap="none" normalizeH="0" baseline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-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94" name="Rectangle 70"/>
          <p:cNvSpPr>
            <a:spLocks noChangeArrowheads="1"/>
          </p:cNvSpPr>
          <p:nvPr/>
        </p:nvSpPr>
        <p:spPr bwMode="auto">
          <a:xfrm>
            <a:off x="7683500" y="3989388"/>
            <a:ext cx="21800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0" u="none" strike="noStrike" cap="none" normalizeH="0" baseline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&lt;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95" name="Rectangle 71"/>
          <p:cNvSpPr>
            <a:spLocks noChangeArrowheads="1"/>
          </p:cNvSpPr>
          <p:nvPr/>
        </p:nvSpPr>
        <p:spPr bwMode="auto">
          <a:xfrm>
            <a:off x="7124700" y="3989388"/>
            <a:ext cx="21800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0" u="none" strike="noStrike" cap="none" normalizeH="0" baseline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+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96" name="Rectangle 72"/>
          <p:cNvSpPr>
            <a:spLocks noChangeArrowheads="1"/>
          </p:cNvSpPr>
          <p:nvPr/>
        </p:nvSpPr>
        <p:spPr bwMode="auto">
          <a:xfrm>
            <a:off x="7658100" y="3595688"/>
            <a:ext cx="21800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0" u="none" strike="noStrike" cap="none" normalizeH="0" baseline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³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97" name="Rectangle 73"/>
          <p:cNvSpPr>
            <a:spLocks noChangeArrowheads="1"/>
          </p:cNvSpPr>
          <p:nvPr/>
        </p:nvSpPr>
        <p:spPr bwMode="auto">
          <a:xfrm>
            <a:off x="7099300" y="3595688"/>
            <a:ext cx="21800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0" u="none" strike="noStrike" cap="none" normalizeH="0" baseline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+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98" name="Rectangle 74"/>
          <p:cNvSpPr>
            <a:spLocks noChangeArrowheads="1"/>
          </p:cNvSpPr>
          <p:nvPr/>
        </p:nvSpPr>
        <p:spPr bwMode="auto">
          <a:xfrm>
            <a:off x="6008688" y="2886075"/>
            <a:ext cx="1266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¹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99" name="Rectangle 75"/>
          <p:cNvSpPr>
            <a:spLocks noChangeArrowheads="1"/>
          </p:cNvSpPr>
          <p:nvPr/>
        </p:nvSpPr>
        <p:spPr bwMode="auto">
          <a:xfrm>
            <a:off x="6783388" y="3989388"/>
            <a:ext cx="27251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1" u="none" strike="noStrike" cap="none" normalizeH="0" baseline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w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700" name="Rectangle 76"/>
          <p:cNvSpPr>
            <a:spLocks noChangeArrowheads="1"/>
          </p:cNvSpPr>
          <p:nvPr/>
        </p:nvSpPr>
        <p:spPr bwMode="auto">
          <a:xfrm>
            <a:off x="6757988" y="3595688"/>
            <a:ext cx="27251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1" u="none" strike="noStrike" cap="none" normalizeH="0" baseline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w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701" name="Rectangle 77"/>
          <p:cNvSpPr>
            <a:spLocks noChangeArrowheads="1"/>
          </p:cNvSpPr>
          <p:nvPr/>
        </p:nvSpPr>
        <p:spPr bwMode="auto">
          <a:xfrm>
            <a:off x="6757988" y="2352675"/>
            <a:ext cx="27251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1" u="none" strike="noStrike" cap="none" normalizeH="0" baseline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w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702" name="Rectangle 78"/>
          <p:cNvSpPr>
            <a:spLocks noChangeArrowheads="1"/>
          </p:cNvSpPr>
          <p:nvPr/>
        </p:nvSpPr>
        <p:spPr bwMode="auto">
          <a:xfrm>
            <a:off x="6072188" y="3633788"/>
            <a:ext cx="9938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703" name="Rectangle 79"/>
          <p:cNvSpPr>
            <a:spLocks noChangeArrowheads="1"/>
          </p:cNvSpPr>
          <p:nvPr/>
        </p:nvSpPr>
        <p:spPr bwMode="auto">
          <a:xfrm>
            <a:off x="5881688" y="3633788"/>
            <a:ext cx="9938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704" name="Rectangle 80"/>
          <p:cNvSpPr>
            <a:spLocks noChangeArrowheads="1"/>
          </p:cNvSpPr>
          <p:nvPr/>
        </p:nvSpPr>
        <p:spPr bwMode="auto">
          <a:xfrm>
            <a:off x="6834188" y="2949575"/>
            <a:ext cx="19877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2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705" name="Rectangle 81"/>
          <p:cNvSpPr>
            <a:spLocks noChangeArrowheads="1"/>
          </p:cNvSpPr>
          <p:nvPr/>
        </p:nvSpPr>
        <p:spPr bwMode="auto">
          <a:xfrm>
            <a:off x="7112000" y="2390775"/>
            <a:ext cx="1603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||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706" name="Rectangle 82"/>
          <p:cNvSpPr>
            <a:spLocks noChangeArrowheads="1"/>
          </p:cNvSpPr>
          <p:nvPr/>
        </p:nvSpPr>
        <p:spPr bwMode="auto">
          <a:xfrm>
            <a:off x="6554788" y="2390775"/>
            <a:ext cx="1603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||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707" name="Rectangle 83"/>
          <p:cNvSpPr>
            <a:spLocks noChangeArrowheads="1"/>
          </p:cNvSpPr>
          <p:nvPr/>
        </p:nvSpPr>
        <p:spPr bwMode="auto">
          <a:xfrm>
            <a:off x="5729288" y="2530475"/>
            <a:ext cx="618759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min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708" name="Rectangle 84"/>
          <p:cNvSpPr>
            <a:spLocks noChangeArrowheads="1"/>
          </p:cNvSpPr>
          <p:nvPr/>
        </p:nvSpPr>
        <p:spPr bwMode="auto">
          <a:xfrm>
            <a:off x="7264400" y="2365375"/>
            <a:ext cx="1154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2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709" name="Rectangle 85"/>
          <p:cNvSpPr>
            <a:spLocks noChangeArrowheads="1"/>
          </p:cNvSpPr>
          <p:nvPr/>
        </p:nvSpPr>
        <p:spPr bwMode="auto">
          <a:xfrm>
            <a:off x="6161088" y="2911475"/>
            <a:ext cx="1154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0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710" name="Rectangle 86"/>
          <p:cNvSpPr>
            <a:spLocks noChangeArrowheads="1"/>
          </p:cNvSpPr>
          <p:nvPr/>
        </p:nvSpPr>
        <p:spPr bwMode="auto">
          <a:xfrm>
            <a:off x="5792788" y="2911475"/>
            <a:ext cx="1522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ω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SVM classification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95952" y="1502392"/>
            <a:ext cx="8395648" cy="5329237"/>
          </a:xfrm>
        </p:spPr>
        <p:txBody>
          <a:bodyPr>
            <a:normAutofit/>
          </a:bodyPr>
          <a:lstStyle/>
          <a:p>
            <a:r>
              <a:rPr lang="en-US" sz="2800" b="0" dirty="0" smtClean="0"/>
              <a:t>The </a:t>
            </a:r>
            <a:r>
              <a:rPr lang="en-US" sz="2800" b="0" dirty="0"/>
              <a:t>robustness </a:t>
            </a:r>
            <a:r>
              <a:rPr lang="en-US" sz="2800" b="0" dirty="0" smtClean="0"/>
              <a:t>of SVM </a:t>
            </a:r>
            <a:r>
              <a:rPr lang="en-US" sz="2800" dirty="0" smtClean="0"/>
              <a:t>relies in </a:t>
            </a:r>
            <a:r>
              <a:rPr lang="en-US" sz="2800" b="0" dirty="0" smtClean="0"/>
              <a:t>the </a:t>
            </a:r>
            <a:r>
              <a:rPr lang="en-US" sz="2800" b="0" dirty="0"/>
              <a:t>strong fundamentals of statistical learning theory.</a:t>
            </a:r>
          </a:p>
          <a:p>
            <a:r>
              <a:rPr lang="en-US" sz="2800" b="0" dirty="0" smtClean="0"/>
              <a:t>The </a:t>
            </a:r>
            <a:r>
              <a:rPr lang="en-US" sz="2800" b="0" dirty="0"/>
              <a:t>training relies on optimization of a quadratic convex cost function, for which many methods are available.</a:t>
            </a:r>
          </a:p>
          <a:p>
            <a:pPr lvl="1"/>
            <a:r>
              <a:rPr lang="en-US" sz="2400" dirty="0"/>
              <a:t>Available </a:t>
            </a:r>
            <a:r>
              <a:rPr lang="en-US" sz="2400" dirty="0" smtClean="0"/>
              <a:t>packages for R, </a:t>
            </a:r>
            <a:r>
              <a:rPr lang="en-US" sz="2400" dirty="0" err="1" smtClean="0"/>
              <a:t>Matlab</a:t>
            </a:r>
            <a:r>
              <a:rPr lang="en-US" sz="2400" dirty="0" smtClean="0"/>
              <a:t>, </a:t>
            </a:r>
            <a:r>
              <a:rPr lang="en-US" sz="2400" dirty="0" err="1" smtClean="0"/>
              <a:t>Weka</a:t>
            </a:r>
            <a:r>
              <a:rPr lang="en-US" sz="2400" dirty="0" smtClean="0"/>
              <a:t> include </a:t>
            </a:r>
            <a:r>
              <a:rPr lang="en-US" sz="2400" dirty="0"/>
              <a:t>SVM-</a:t>
            </a:r>
            <a:r>
              <a:rPr lang="en-US" sz="2400" dirty="0" err="1"/>
              <a:t>Lite</a:t>
            </a:r>
            <a:r>
              <a:rPr lang="en-US" sz="2400" dirty="0"/>
              <a:t> and LIBSVM.</a:t>
            </a:r>
            <a:r>
              <a:rPr lang="en-US" sz="2800" dirty="0"/>
              <a:t> </a:t>
            </a:r>
          </a:p>
          <a:p>
            <a:r>
              <a:rPr lang="en-US" sz="2800" b="0" dirty="0" smtClean="0"/>
              <a:t>These </a:t>
            </a:r>
            <a:r>
              <a:rPr lang="en-US" sz="2800" b="0" dirty="0"/>
              <a:t>techniques can be extended to the nonlinear discrimination, embedding the data in a nonlinear space using </a:t>
            </a:r>
            <a:r>
              <a:rPr lang="en-US" sz="2800" b="0" i="1" dirty="0"/>
              <a:t>kernel functions</a:t>
            </a:r>
            <a:r>
              <a:rPr lang="en-US" sz="2800" b="0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kernel trick</a:t>
            </a:r>
            <a:endParaRPr lang="en-US" dirty="0"/>
          </a:p>
        </p:txBody>
      </p:sp>
      <p:sp>
        <p:nvSpPr>
          <p:cNvPr id="540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1497013"/>
            <a:ext cx="2263775" cy="4827587"/>
          </a:xfrm>
        </p:spPr>
        <p:txBody>
          <a:bodyPr>
            <a:normAutofit/>
          </a:bodyPr>
          <a:lstStyle/>
          <a:p>
            <a:r>
              <a:rPr lang="en-US" sz="2400" b="0" dirty="0" smtClean="0"/>
              <a:t>To </a:t>
            </a:r>
            <a:r>
              <a:rPr lang="en-US" sz="2400" b="0" dirty="0"/>
              <a:t>obtain greater </a:t>
            </a:r>
            <a:r>
              <a:rPr lang="en-US" sz="2400" b="0" dirty="0" err="1"/>
              <a:t>separability</a:t>
            </a:r>
            <a:r>
              <a:rPr lang="en-US" sz="2400" b="0" dirty="0"/>
              <a:t> between </a:t>
            </a:r>
            <a:r>
              <a:rPr lang="en-US" sz="2400" b="0" dirty="0" smtClean="0"/>
              <a:t>classes, nonlinearly embed points </a:t>
            </a:r>
            <a:r>
              <a:rPr lang="en-US" sz="2400" b="0" dirty="0"/>
              <a:t>into a </a:t>
            </a:r>
            <a:r>
              <a:rPr lang="en-US" sz="2400" b="0" dirty="0" smtClean="0"/>
              <a:t>higher dimensional space</a:t>
            </a:r>
            <a:endParaRPr lang="en-US" sz="2400" b="0" dirty="0"/>
          </a:p>
        </p:txBody>
      </p:sp>
      <p:pic>
        <p:nvPicPr>
          <p:cNvPr id="55298" name="Picture 2" descr="C:\Users\mariog\Documenti\Lavori\Convegni\2008\BIOMAT\Abbate\slides\di5\gaussia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5815" y="1676400"/>
            <a:ext cx="2781985" cy="205739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5299" name="Picture 3" descr="C:\Users\mariog\Documenti\Lavori\Convegni\2008\BIOMAT\Abbate\slides\di5\gaussian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676400"/>
            <a:ext cx="2781985" cy="205739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5300" name="Picture 4" descr="C:\Users\mariog\Documenti\Lavori\Convegni\2008\BIOMAT\Abbate\slides\di5\gaussian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6119" y="4572001"/>
            <a:ext cx="2781985" cy="205739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5301" name="Picture 5" descr="C:\Users\mariog\Documenti\Lavori\Convegni\2008\BIOMAT\Abbate\slides\di5\gaussian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75816" y="4572001"/>
            <a:ext cx="2781984" cy="205739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55" name="Right Arrow 54"/>
          <p:cNvSpPr/>
          <p:nvPr/>
        </p:nvSpPr>
        <p:spPr>
          <a:xfrm>
            <a:off x="5486400" y="2438400"/>
            <a:ext cx="4572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Right Arrow 55"/>
          <p:cNvSpPr/>
          <p:nvPr/>
        </p:nvSpPr>
        <p:spPr>
          <a:xfrm rot="10800000">
            <a:off x="5486400" y="5181600"/>
            <a:ext cx="4572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Right Arrow 56"/>
          <p:cNvSpPr/>
          <p:nvPr/>
        </p:nvSpPr>
        <p:spPr>
          <a:xfrm rot="5400000">
            <a:off x="7239000" y="3810000"/>
            <a:ext cx="4572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knowledge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It is possible to integrate external or prior knowledge in a classification model.</a:t>
            </a:r>
          </a:p>
          <a:p>
            <a:r>
              <a:rPr lang="en-US" sz="2800" dirty="0" smtClean="0"/>
              <a:t>A natural approach is to plug such knowledge in a classifier adding directly more points to the training set.</a:t>
            </a:r>
          </a:p>
          <a:p>
            <a:r>
              <a:rPr lang="en-US" sz="2800" dirty="0" smtClean="0"/>
              <a:t>This results in higher computational complexity, and in a tendency to </a:t>
            </a:r>
            <a:r>
              <a:rPr lang="en-US" sz="2800" dirty="0" err="1" smtClean="0"/>
              <a:t>overfitting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Different strategies need to be devised to take advantage of prior knowledge.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Microarrays: when, what, why, how, …</a:t>
            </a:r>
          </a:p>
          <a:p>
            <a:r>
              <a:rPr lang="en-US" dirty="0" smtClean="0"/>
              <a:t>Classification: SVM, </a:t>
            </a:r>
            <a:r>
              <a:rPr lang="en-US" dirty="0" err="1" smtClean="0"/>
              <a:t>ReGEC</a:t>
            </a:r>
            <a:r>
              <a:rPr lang="en-US" dirty="0" smtClean="0"/>
              <a:t>, RBF NN</a:t>
            </a:r>
          </a:p>
          <a:p>
            <a:r>
              <a:rPr lang="en-US" dirty="0" smtClean="0"/>
              <a:t>A priori knowledge in classification models</a:t>
            </a:r>
          </a:p>
          <a:p>
            <a:r>
              <a:rPr lang="en-US" dirty="0" smtClean="0"/>
              <a:t>Knowledge as a mining task</a:t>
            </a:r>
          </a:p>
          <a:p>
            <a:r>
              <a:rPr lang="en-US" dirty="0" smtClean="0"/>
              <a:t>A case study</a:t>
            </a:r>
          </a:p>
          <a:p>
            <a:r>
              <a:rPr lang="en-US" dirty="0" smtClean="0"/>
              <a:t>Conclusions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knowledge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interesting approach is to analytically express knowledge as additional constraints to the optimization problem defining a standard SVM.</a:t>
            </a:r>
          </a:p>
          <a:p>
            <a:r>
              <a:rPr lang="en-US" sz="2800" dirty="0" smtClean="0"/>
              <a:t>This solution has the advantage</a:t>
            </a:r>
          </a:p>
          <a:p>
            <a:pPr lvl="1"/>
            <a:r>
              <a:rPr lang="en-US" sz="2400" dirty="0" smtClean="0"/>
              <a:t>not to increase the dimension of the training set, </a:t>
            </a:r>
          </a:p>
          <a:p>
            <a:pPr lvl="1"/>
            <a:r>
              <a:rPr lang="en-US" sz="2400" dirty="0" smtClean="0"/>
              <a:t>to avoid </a:t>
            </a:r>
            <a:r>
              <a:rPr lang="en-US" sz="2400" dirty="0" err="1" smtClean="0"/>
              <a:t>overfitting</a:t>
            </a:r>
            <a:r>
              <a:rPr lang="en-US" sz="2400" dirty="0" smtClean="0"/>
              <a:t> and poor generalization of the classification model.</a:t>
            </a:r>
          </a:p>
          <a:p>
            <a:r>
              <a:rPr lang="en-US" sz="2800" dirty="0" smtClean="0"/>
              <a:t>An analytical expression of knowledge is needed.</a:t>
            </a:r>
          </a:p>
          <a:p>
            <a:endParaRPr lang="it-IT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001000" cy="914400"/>
          </a:xfrm>
        </p:spPr>
        <p:txBody>
          <a:bodyPr/>
          <a:lstStyle/>
          <a:p>
            <a:r>
              <a:rPr lang="en-US" dirty="0" smtClean="0"/>
              <a:t>Prior knowledge incorporation</a:t>
            </a:r>
            <a:endParaRPr lang="it-IT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451725" y="1898650"/>
            <a:ext cx="59503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4800" b="1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00200" y="5278438"/>
            <a:ext cx="522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4800" b="1">
                <a:solidFill>
                  <a:srgbClr val="FF0000"/>
                </a:solidFill>
                <a:sym typeface="Symbol" pitchFamily="18" charset="2"/>
              </a:rPr>
              <a:t>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6629400" y="2373313"/>
            <a:ext cx="59503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4800" b="1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7696200" y="3668713"/>
            <a:ext cx="59503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4800" b="1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6781800" y="3135313"/>
            <a:ext cx="59503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4800" b="1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5715000" y="2601913"/>
            <a:ext cx="59503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4800" b="1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4648200" y="2754313"/>
            <a:ext cx="59503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4800" b="1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5486400" y="3363913"/>
            <a:ext cx="59503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4800" b="1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676400" y="2743200"/>
            <a:ext cx="522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4800" b="1">
                <a:solidFill>
                  <a:srgbClr val="FF0000"/>
                </a:solidFill>
                <a:sym typeface="Symbol" pitchFamily="18" charset="2"/>
              </a:rPr>
              <a:t>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1828800" y="1905000"/>
            <a:ext cx="522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4800" b="1">
                <a:solidFill>
                  <a:srgbClr val="FF0000"/>
                </a:solidFill>
                <a:sym typeface="Symbol" pitchFamily="18" charset="2"/>
              </a:rPr>
              <a:t>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1295400" y="3048000"/>
            <a:ext cx="522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4800" b="1" dirty="0">
                <a:solidFill>
                  <a:srgbClr val="FF0000"/>
                </a:solidFill>
                <a:sym typeface="Symbol" pitchFamily="18" charset="2"/>
              </a:rPr>
              <a:t>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1905000" y="3973513"/>
            <a:ext cx="522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4800" b="1">
                <a:solidFill>
                  <a:srgbClr val="FF0000"/>
                </a:solidFill>
                <a:sym typeface="Symbol" pitchFamily="18" charset="2"/>
              </a:rPr>
              <a:t>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2681288" y="3668713"/>
            <a:ext cx="522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4800" b="1">
                <a:solidFill>
                  <a:srgbClr val="FF0000"/>
                </a:solidFill>
                <a:sym typeface="Symbol" pitchFamily="18" charset="2"/>
              </a:rPr>
              <a:t>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2438400" y="4735513"/>
            <a:ext cx="522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4800" b="1">
                <a:solidFill>
                  <a:srgbClr val="FF0000"/>
                </a:solidFill>
                <a:sym typeface="Symbol" pitchFamily="18" charset="2"/>
              </a:rPr>
              <a:t>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3138488" y="4887913"/>
            <a:ext cx="522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4800" b="1">
                <a:solidFill>
                  <a:srgbClr val="FF0000"/>
                </a:solidFill>
                <a:sym typeface="Symbol" pitchFamily="18" charset="2"/>
              </a:rPr>
              <a:t>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>
            <a:off x="2667000" y="1828800"/>
            <a:ext cx="4343400" cy="50292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1" name="Freeform 31"/>
          <p:cNvSpPr>
            <a:spLocks/>
          </p:cNvSpPr>
          <p:nvPr/>
        </p:nvSpPr>
        <p:spPr bwMode="auto">
          <a:xfrm>
            <a:off x="3124200" y="1828800"/>
            <a:ext cx="5867400" cy="3289300"/>
          </a:xfrm>
          <a:custGeom>
            <a:avLst/>
            <a:gdLst/>
            <a:ahLst/>
            <a:cxnLst>
              <a:cxn ang="0">
                <a:pos x="328" y="0"/>
              </a:cxn>
              <a:cxn ang="0">
                <a:pos x="136" y="1536"/>
              </a:cxn>
              <a:cxn ang="0">
                <a:pos x="1144" y="2016"/>
              </a:cxn>
              <a:cxn ang="0">
                <a:pos x="3736" y="1872"/>
              </a:cxn>
            </a:cxnLst>
            <a:rect l="0" t="0" r="r" b="b"/>
            <a:pathLst>
              <a:path w="3736" h="2072">
                <a:moveTo>
                  <a:pt x="328" y="0"/>
                </a:moveTo>
                <a:cubicBezTo>
                  <a:pt x="164" y="600"/>
                  <a:pt x="0" y="1200"/>
                  <a:pt x="136" y="1536"/>
                </a:cubicBezTo>
                <a:cubicBezTo>
                  <a:pt x="272" y="1872"/>
                  <a:pt x="544" y="1960"/>
                  <a:pt x="1144" y="2016"/>
                </a:cubicBezTo>
                <a:cubicBezTo>
                  <a:pt x="1744" y="2072"/>
                  <a:pt x="3304" y="1896"/>
                  <a:pt x="3736" y="1872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2" name="Group 38"/>
          <p:cNvGrpSpPr>
            <a:grpSpLocks/>
          </p:cNvGrpSpPr>
          <p:nvPr/>
        </p:nvGrpSpPr>
        <p:grpSpPr bwMode="auto">
          <a:xfrm>
            <a:off x="1003300" y="1485900"/>
            <a:ext cx="7835900" cy="5067300"/>
            <a:chOff x="632" y="936"/>
            <a:chExt cx="4936" cy="3192"/>
          </a:xfrm>
        </p:grpSpPr>
        <p:sp>
          <p:nvSpPr>
            <p:cNvPr id="23" name="Freeform 29"/>
            <p:cNvSpPr>
              <a:spLocks/>
            </p:cNvSpPr>
            <p:nvPr/>
          </p:nvSpPr>
          <p:spPr bwMode="auto">
            <a:xfrm>
              <a:off x="2064" y="1392"/>
              <a:ext cx="2304" cy="1584"/>
            </a:xfrm>
            <a:custGeom>
              <a:avLst/>
              <a:gdLst/>
              <a:ahLst/>
              <a:cxnLst>
                <a:cxn ang="0">
                  <a:pos x="808" y="72"/>
                </a:cxn>
                <a:cxn ang="0">
                  <a:pos x="328" y="168"/>
                </a:cxn>
                <a:cxn ang="0">
                  <a:pos x="232" y="888"/>
                </a:cxn>
                <a:cxn ang="0">
                  <a:pos x="1720" y="600"/>
                </a:cxn>
                <a:cxn ang="0">
                  <a:pos x="808" y="72"/>
                </a:cxn>
              </a:cxnLst>
              <a:rect l="0" t="0" r="r" b="b"/>
              <a:pathLst>
                <a:path w="1816" h="960">
                  <a:moveTo>
                    <a:pt x="808" y="72"/>
                  </a:moveTo>
                  <a:cubicBezTo>
                    <a:pt x="576" y="0"/>
                    <a:pt x="424" y="32"/>
                    <a:pt x="328" y="168"/>
                  </a:cubicBezTo>
                  <a:cubicBezTo>
                    <a:pt x="232" y="304"/>
                    <a:pt x="0" y="816"/>
                    <a:pt x="232" y="888"/>
                  </a:cubicBezTo>
                  <a:cubicBezTo>
                    <a:pt x="464" y="960"/>
                    <a:pt x="1624" y="736"/>
                    <a:pt x="1720" y="600"/>
                  </a:cubicBezTo>
                  <a:cubicBezTo>
                    <a:pt x="1816" y="464"/>
                    <a:pt x="1040" y="144"/>
                    <a:pt x="808" y="72"/>
                  </a:cubicBezTo>
                  <a:close/>
                </a:path>
              </a:pathLst>
            </a:custGeom>
            <a:solidFill>
              <a:srgbClr val="92D050">
                <a:alpha val="25000"/>
              </a:srgbClr>
            </a:solidFill>
            <a:ln w="9525" cap="flat" cmpd="sng">
              <a:solidFill>
                <a:srgbClr val="00B05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" name="Text Box 30"/>
            <p:cNvSpPr txBox="1">
              <a:spLocks noChangeArrowheads="1"/>
            </p:cNvSpPr>
            <p:nvPr/>
          </p:nvSpPr>
          <p:spPr bwMode="auto">
            <a:xfrm>
              <a:off x="2736" y="2037"/>
              <a:ext cx="88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3200" i="1" dirty="0"/>
                <a:t>g</a:t>
              </a:r>
              <a:r>
                <a:rPr lang="en-US" sz="3200" dirty="0"/>
                <a:t>(</a:t>
              </a:r>
              <a:r>
                <a:rPr lang="en-US" sz="3200" i="1" dirty="0"/>
                <a:t>x</a:t>
              </a:r>
              <a:r>
                <a:rPr lang="en-US" sz="3200" dirty="0"/>
                <a:t>) </a:t>
              </a:r>
              <a:r>
                <a:rPr lang="en-US" sz="3200" dirty="0" smtClean="0"/>
                <a:t>≥ </a:t>
              </a:r>
              <a:r>
                <a:rPr lang="en-US" sz="3200" dirty="0"/>
                <a:t>0</a:t>
              </a:r>
              <a:endParaRPr lang="en-US" sz="3200" i="1" dirty="0"/>
            </a:p>
          </p:txBody>
        </p:sp>
        <p:sp>
          <p:nvSpPr>
            <p:cNvPr id="25" name="Freeform 33"/>
            <p:cNvSpPr>
              <a:spLocks/>
            </p:cNvSpPr>
            <p:nvPr/>
          </p:nvSpPr>
          <p:spPr bwMode="auto">
            <a:xfrm>
              <a:off x="632" y="936"/>
              <a:ext cx="1568" cy="1920"/>
            </a:xfrm>
            <a:custGeom>
              <a:avLst/>
              <a:gdLst/>
              <a:ahLst/>
              <a:cxnLst>
                <a:cxn ang="0">
                  <a:pos x="88" y="696"/>
                </a:cxn>
                <a:cxn ang="0">
                  <a:pos x="424" y="264"/>
                </a:cxn>
                <a:cxn ang="0">
                  <a:pos x="1480" y="264"/>
                </a:cxn>
                <a:cxn ang="0">
                  <a:pos x="952" y="1848"/>
                </a:cxn>
                <a:cxn ang="0">
                  <a:pos x="88" y="696"/>
                </a:cxn>
              </a:cxnLst>
              <a:rect l="0" t="0" r="r" b="b"/>
              <a:pathLst>
                <a:path w="1568" h="1920">
                  <a:moveTo>
                    <a:pt x="88" y="696"/>
                  </a:moveTo>
                  <a:cubicBezTo>
                    <a:pt x="0" y="432"/>
                    <a:pt x="192" y="336"/>
                    <a:pt x="424" y="264"/>
                  </a:cubicBezTo>
                  <a:cubicBezTo>
                    <a:pt x="656" y="192"/>
                    <a:pt x="1392" y="0"/>
                    <a:pt x="1480" y="264"/>
                  </a:cubicBezTo>
                  <a:cubicBezTo>
                    <a:pt x="1568" y="528"/>
                    <a:pt x="1192" y="1776"/>
                    <a:pt x="952" y="1848"/>
                  </a:cubicBezTo>
                  <a:cubicBezTo>
                    <a:pt x="712" y="1920"/>
                    <a:pt x="176" y="960"/>
                    <a:pt x="88" y="696"/>
                  </a:cubicBezTo>
                  <a:close/>
                </a:path>
              </a:pathLst>
            </a:custGeom>
            <a:solidFill>
              <a:srgbClr val="C63100">
                <a:alpha val="25000"/>
              </a:srgbClr>
            </a:solidFill>
            <a:ln w="9525" cap="flat" cmpd="sng">
              <a:solidFill>
                <a:srgbClr val="C631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" name="Text Box 34"/>
            <p:cNvSpPr txBox="1">
              <a:spLocks noChangeArrowheads="1"/>
            </p:cNvSpPr>
            <p:nvPr/>
          </p:nvSpPr>
          <p:spPr bwMode="auto">
            <a:xfrm>
              <a:off x="816" y="1461"/>
              <a:ext cx="100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3200" i="1" dirty="0"/>
                <a:t>h</a:t>
              </a:r>
              <a:r>
                <a:rPr lang="en-US" sz="3200" baseline="-25000" dirty="0"/>
                <a:t>1</a:t>
              </a:r>
              <a:r>
                <a:rPr lang="en-US" sz="3200" dirty="0"/>
                <a:t>(</a:t>
              </a:r>
              <a:r>
                <a:rPr lang="en-US" sz="3200" i="1" dirty="0"/>
                <a:t>x</a:t>
              </a:r>
              <a:r>
                <a:rPr lang="en-US" sz="3200" dirty="0"/>
                <a:t>) </a:t>
              </a:r>
              <a:r>
                <a:rPr lang="en-US" sz="3200" dirty="0" smtClean="0"/>
                <a:t>≤ 0</a:t>
              </a:r>
              <a:endParaRPr lang="en-US" sz="3200" i="1" dirty="0"/>
            </a:p>
          </p:txBody>
        </p:sp>
        <p:sp>
          <p:nvSpPr>
            <p:cNvPr id="27" name="Oval 35"/>
            <p:cNvSpPr>
              <a:spLocks noChangeArrowheads="1"/>
            </p:cNvSpPr>
            <p:nvPr/>
          </p:nvSpPr>
          <p:spPr bwMode="auto">
            <a:xfrm>
              <a:off x="2976" y="3216"/>
              <a:ext cx="2592" cy="912"/>
            </a:xfrm>
            <a:prstGeom prst="ellipse">
              <a:avLst/>
            </a:prstGeom>
            <a:solidFill>
              <a:srgbClr val="C63100">
                <a:alpha val="25000"/>
              </a:srgbClr>
            </a:solidFill>
            <a:ln w="9525">
              <a:solidFill>
                <a:srgbClr val="C631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" name="Text Box 36"/>
            <p:cNvSpPr txBox="1">
              <a:spLocks noChangeArrowheads="1"/>
            </p:cNvSpPr>
            <p:nvPr/>
          </p:nvSpPr>
          <p:spPr bwMode="auto">
            <a:xfrm>
              <a:off x="3992" y="3504"/>
              <a:ext cx="98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3200" i="1" dirty="0"/>
                <a:t>h</a:t>
              </a:r>
              <a:r>
                <a:rPr lang="en-US" sz="3200" baseline="-25000" dirty="0"/>
                <a:t>2</a:t>
              </a:r>
              <a:r>
                <a:rPr lang="en-US" sz="3200" dirty="0"/>
                <a:t>(</a:t>
              </a:r>
              <a:r>
                <a:rPr lang="en-US" sz="3200" i="1" dirty="0"/>
                <a:t>x</a:t>
              </a:r>
              <a:r>
                <a:rPr lang="en-US" sz="3200" dirty="0"/>
                <a:t>) </a:t>
              </a:r>
              <a:r>
                <a:rPr lang="en-US" sz="3200" dirty="0" smtClean="0"/>
                <a:t>≤ </a:t>
              </a:r>
              <a:r>
                <a:rPr lang="en-US" sz="3200" dirty="0"/>
                <a:t>0</a:t>
              </a:r>
              <a:endParaRPr lang="en-US" sz="3200" i="1" dirty="0"/>
            </a:p>
          </p:txBody>
        </p:sp>
      </p:grpSp>
      <p:sp>
        <p:nvSpPr>
          <p:cNvPr id="29" name="Text Box 41"/>
          <p:cNvSpPr txBox="1">
            <a:spLocks noChangeArrowheads="1"/>
          </p:cNvSpPr>
          <p:nvPr/>
        </p:nvSpPr>
        <p:spPr bwMode="auto">
          <a:xfrm>
            <a:off x="6934200" y="4400550"/>
            <a:ext cx="19639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800" i="1" dirty="0" smtClean="0"/>
              <a:t>K</a:t>
            </a:r>
            <a:r>
              <a:rPr lang="en-US" sz="2800" dirty="0" smtClean="0"/>
              <a:t>(</a:t>
            </a:r>
            <a:r>
              <a:rPr lang="en-US" sz="2800" i="1" dirty="0" smtClean="0"/>
              <a:t>x</a:t>
            </a:r>
            <a:r>
              <a:rPr lang="en-US" sz="2800" baseline="30000" dirty="0" smtClean="0"/>
              <a:t>’</a:t>
            </a:r>
            <a:r>
              <a:rPr lang="en-US" sz="2800" dirty="0" smtClean="0"/>
              <a:t>, </a:t>
            </a:r>
            <a:r>
              <a:rPr lang="el-GR" sz="2800" i="1" dirty="0" smtClean="0"/>
              <a:t>Γ</a:t>
            </a:r>
            <a:r>
              <a:rPr lang="en-US" sz="2800" baseline="30000" dirty="0" smtClean="0"/>
              <a:t>T</a:t>
            </a:r>
            <a:r>
              <a:rPr lang="en-US" sz="2800" dirty="0" smtClean="0"/>
              <a:t>)</a:t>
            </a:r>
            <a:r>
              <a:rPr lang="en-US" sz="2800" i="1" dirty="0" smtClean="0"/>
              <a:t>u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i="1" dirty="0">
                <a:sym typeface="Symbol" pitchFamily="18" charset="2"/>
              </a:rPr>
              <a:t></a:t>
            </a:r>
            <a:endParaRPr lang="en-US" sz="2800" i="1" dirty="0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562600" y="2449513"/>
            <a:ext cx="59503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4800" b="1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Prior knowledge in SVM</a:t>
            </a:r>
            <a:endParaRPr lang="it-IT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400" b="0" dirty="0" smtClean="0"/>
              <a:t>Maximize the margin between the two classes, constraining the classification model to leave one  positive region in the corresponding </a:t>
            </a:r>
            <a:r>
              <a:rPr lang="en-US" sz="2400" b="0" dirty="0" err="1" smtClean="0"/>
              <a:t>halfspace</a:t>
            </a:r>
            <a:r>
              <a:rPr lang="en-US" sz="2400" b="0" dirty="0" smtClean="0"/>
              <a:t>: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b="0" dirty="0" smtClean="0"/>
          </a:p>
          <a:p>
            <a:pPr eaLnBrk="1" hangingPunct="1"/>
            <a:endParaRPr lang="en-US" sz="2400" b="0" dirty="0" smtClean="0"/>
          </a:p>
          <a:p>
            <a:pPr eaLnBrk="1" hangingPunct="1"/>
            <a:r>
              <a:rPr lang="en-US" sz="2400" b="0" dirty="0" smtClean="0"/>
              <a:t>Simple extension to multiple knowledge regions.</a:t>
            </a:r>
          </a:p>
        </p:txBody>
      </p:sp>
      <p:pic>
        <p:nvPicPr>
          <p:cNvPr id="14341" name="Picture 1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8538" y="2971800"/>
            <a:ext cx="7535862" cy="2084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200" y="6336268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O. </a:t>
            </a:r>
            <a:r>
              <a:rPr lang="en-US" dirty="0" err="1" smtClean="0"/>
              <a:t>Mangasarian</a:t>
            </a:r>
            <a:r>
              <a:rPr lang="en-US" dirty="0" smtClean="0"/>
              <a:t>, E. Wild  Nonlinear Knowledge-Based Classification. IEEE TNN, 2008.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 different </a:t>
            </a:r>
            <a:r>
              <a:rPr lang="it-IT" dirty="0" smtClean="0"/>
              <a:t>religion: ReGEC</a:t>
            </a:r>
            <a:endParaRPr lang="it-IT" dirty="0"/>
          </a:p>
        </p:txBody>
      </p:sp>
      <p:sp>
        <p:nvSpPr>
          <p:cNvPr id="520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503363"/>
            <a:ext cx="8229600" cy="4897437"/>
          </a:xfrm>
        </p:spPr>
        <p:txBody>
          <a:bodyPr>
            <a:normAutofit/>
          </a:bodyPr>
          <a:lstStyle/>
          <a:p>
            <a:r>
              <a:rPr lang="en-US" sz="2800" b="0" dirty="0" smtClean="0"/>
              <a:t>A binary </a:t>
            </a:r>
            <a:r>
              <a:rPr lang="en-US" sz="2800" b="0" dirty="0"/>
              <a:t>classification problem can be formulated as a generalized </a:t>
            </a:r>
            <a:r>
              <a:rPr lang="en-US" sz="2800" b="0" dirty="0" err="1"/>
              <a:t>eigenvalue</a:t>
            </a:r>
            <a:r>
              <a:rPr lang="en-US" sz="2800" b="0" dirty="0"/>
              <a:t> problem </a:t>
            </a:r>
            <a:r>
              <a:rPr lang="en-US" sz="2800" b="0" dirty="0" smtClean="0"/>
              <a:t>(</a:t>
            </a:r>
            <a:r>
              <a:rPr lang="en-US" sz="2800" b="0" dirty="0" err="1" smtClean="0"/>
              <a:t>ReGEC</a:t>
            </a:r>
            <a:r>
              <a:rPr lang="en-US" sz="2800" b="0" dirty="0" smtClean="0"/>
              <a:t>). </a:t>
            </a:r>
            <a:endParaRPr lang="en-US" sz="2800" b="0" dirty="0"/>
          </a:p>
          <a:p>
            <a:pPr lvl="1"/>
            <a:r>
              <a:rPr lang="en-US" sz="2400" b="0" dirty="0"/>
              <a:t>Find </a:t>
            </a:r>
            <a:r>
              <a:rPr lang="en-US" sz="2400" b="0" i="1" dirty="0">
                <a:latin typeface="Times New Roman" pitchFamily="18" charset="0"/>
              </a:rPr>
              <a:t>x’</a:t>
            </a:r>
            <a:r>
              <a:rPr lang="en-US" sz="2400" b="0" i="1" dirty="0">
                <a:latin typeface="Times New Roman" pitchFamily="18" charset="0"/>
                <a:sym typeface="Symbol" pitchFamily="18" charset="2"/>
              </a:rPr>
              <a:t>w</a:t>
            </a:r>
            <a:r>
              <a:rPr lang="en-US" sz="2400" b="0" baseline="-25000" dirty="0"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2400" b="0" i="1" dirty="0">
                <a:latin typeface="Times New Roman" pitchFamily="18" charset="0"/>
              </a:rPr>
              <a:t>=</a:t>
            </a:r>
            <a:r>
              <a:rPr lang="en-US" sz="2400" b="0" i="1" dirty="0">
                <a:latin typeface="Symbol" pitchFamily="18" charset="2"/>
                <a:sym typeface="Symbol" pitchFamily="18" charset="2"/>
              </a:rPr>
              <a:t></a:t>
            </a:r>
            <a:r>
              <a:rPr lang="en-US" sz="2400" b="0" baseline="-25000" dirty="0">
                <a:latin typeface="Symbol" pitchFamily="18" charset="2"/>
                <a:sym typeface="Symbol" pitchFamily="18" charset="2"/>
              </a:rPr>
              <a:t>1 </a:t>
            </a:r>
            <a:r>
              <a:rPr lang="en-US" sz="2400" b="0" dirty="0"/>
              <a:t>the closer to </a:t>
            </a:r>
            <a:r>
              <a:rPr lang="en-US" sz="2400" b="0" i="1" dirty="0">
                <a:latin typeface="Times New Roman" pitchFamily="18" charset="0"/>
              </a:rPr>
              <a:t>A</a:t>
            </a:r>
            <a:r>
              <a:rPr lang="en-US" sz="2400" b="0" dirty="0"/>
              <a:t> and the farther from </a:t>
            </a:r>
            <a:r>
              <a:rPr lang="en-US" sz="2400" b="0" i="1" dirty="0">
                <a:latin typeface="Times New Roman" pitchFamily="18" charset="0"/>
              </a:rPr>
              <a:t>B</a:t>
            </a:r>
            <a:r>
              <a:rPr lang="en-US" sz="2400" b="0" dirty="0"/>
              <a:t>:</a:t>
            </a:r>
          </a:p>
          <a:p>
            <a:endParaRPr lang="en-US" sz="2800" b="0" dirty="0"/>
          </a:p>
          <a:p>
            <a:endParaRPr lang="en-US" sz="2800" b="0" dirty="0"/>
          </a:p>
          <a:p>
            <a:endParaRPr lang="en-US" sz="2800" b="0" dirty="0"/>
          </a:p>
          <a:p>
            <a:endParaRPr lang="en-US" sz="2800" b="0" dirty="0"/>
          </a:p>
          <a:p>
            <a:endParaRPr lang="en-US" sz="2800" b="0" dirty="0"/>
          </a:p>
          <a:p>
            <a:endParaRPr lang="en-US" sz="2800" b="0" dirty="0"/>
          </a:p>
          <a:p>
            <a:endParaRPr lang="en-US" sz="2800" b="0" dirty="0"/>
          </a:p>
          <a:p>
            <a:endParaRPr lang="en-US" sz="2800" b="0" dirty="0"/>
          </a:p>
        </p:txBody>
      </p:sp>
      <p:sp>
        <p:nvSpPr>
          <p:cNvPr id="126" name="TextBox 125"/>
          <p:cNvSpPr txBox="1"/>
          <p:nvPr/>
        </p:nvSpPr>
        <p:spPr>
          <a:xfrm>
            <a:off x="3276600" y="4038600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?</a:t>
            </a:r>
            <a:endParaRPr lang="it-IT" b="1" dirty="0"/>
          </a:p>
        </p:txBody>
      </p:sp>
      <p:sp>
        <p:nvSpPr>
          <p:cNvPr id="520227" name="Line 35"/>
          <p:cNvSpPr>
            <a:spLocks noChangeShapeType="1"/>
          </p:cNvSpPr>
          <p:nvPr/>
        </p:nvSpPr>
        <p:spPr bwMode="auto">
          <a:xfrm flipV="1">
            <a:off x="1174750" y="2958191"/>
            <a:ext cx="1441450" cy="237490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0232" name="Line 40"/>
          <p:cNvSpPr>
            <a:spLocks noChangeShapeType="1"/>
          </p:cNvSpPr>
          <p:nvPr/>
        </p:nvSpPr>
        <p:spPr bwMode="auto">
          <a:xfrm flipV="1">
            <a:off x="2400300" y="4326616"/>
            <a:ext cx="1943100" cy="1223962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0233" name="Rectangle 41"/>
          <p:cNvSpPr>
            <a:spLocks noChangeArrowheads="1"/>
          </p:cNvSpPr>
          <p:nvPr/>
        </p:nvSpPr>
        <p:spPr bwMode="auto">
          <a:xfrm>
            <a:off x="466725" y="6165850"/>
            <a:ext cx="80660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/>
              <a:t>O. </a:t>
            </a:r>
            <a:r>
              <a:rPr lang="en-US" sz="1600" b="0" dirty="0" err="1" smtClean="0"/>
              <a:t>Mangasarian</a:t>
            </a:r>
            <a:r>
              <a:rPr lang="en-US" sz="1600" b="0" dirty="0" smtClean="0"/>
              <a:t>, E</a:t>
            </a:r>
            <a:r>
              <a:rPr lang="en-US" sz="1600" b="0" dirty="0"/>
              <a:t>. </a:t>
            </a:r>
            <a:r>
              <a:rPr lang="en-US" sz="1600" b="0" dirty="0" smtClean="0"/>
              <a:t>Wild </a:t>
            </a:r>
            <a:r>
              <a:rPr lang="en-US" sz="1600" b="0" dirty="0" err="1"/>
              <a:t>Multisurface</a:t>
            </a:r>
            <a:r>
              <a:rPr lang="en-US" sz="1600" b="0" dirty="0"/>
              <a:t> Proximal Support Vector Classification via Generalized </a:t>
            </a:r>
            <a:r>
              <a:rPr lang="en-US" sz="1600" b="0" dirty="0" err="1"/>
              <a:t>Eigenvalues</a:t>
            </a:r>
            <a:r>
              <a:rPr lang="en-US" sz="1600" b="0" dirty="0"/>
              <a:t>. </a:t>
            </a:r>
            <a:r>
              <a:rPr lang="en-US" sz="1600" b="0" dirty="0" smtClean="0"/>
              <a:t>IEEE PAMI 2006.</a:t>
            </a:r>
            <a:endParaRPr lang="en-US" sz="1600" b="0" dirty="0"/>
          </a:p>
        </p:txBody>
      </p:sp>
      <p:sp>
        <p:nvSpPr>
          <p:cNvPr id="64" name="TextBox 63"/>
          <p:cNvSpPr txBox="1"/>
          <p:nvPr/>
        </p:nvSpPr>
        <p:spPr>
          <a:xfrm>
            <a:off x="2304288" y="416551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5" name="Rectangle 34"/>
          <p:cNvSpPr>
            <a:spLocks noChangeArrowheads="1"/>
          </p:cNvSpPr>
          <p:nvPr/>
        </p:nvSpPr>
        <p:spPr bwMode="auto">
          <a:xfrm>
            <a:off x="795338" y="4144054"/>
            <a:ext cx="5572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i="1">
                <a:solidFill>
                  <a:schemeClr val="tx1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66" name="Rectangle 35"/>
          <p:cNvSpPr>
            <a:spLocks noChangeArrowheads="1"/>
          </p:cNvSpPr>
          <p:nvPr/>
        </p:nvSpPr>
        <p:spPr bwMode="auto">
          <a:xfrm>
            <a:off x="4421188" y="3890054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i="1">
                <a:solidFill>
                  <a:schemeClr val="tx1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67" name="Rectangle 36"/>
          <p:cNvSpPr>
            <a:spLocks noChangeArrowheads="1"/>
          </p:cNvSpPr>
          <p:nvPr/>
        </p:nvSpPr>
        <p:spPr bwMode="auto">
          <a:xfrm>
            <a:off x="4452938" y="3874179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0" i="1">
                <a:solidFill>
                  <a:srgbClr val="00B05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68" name="Rectangle 37"/>
          <p:cNvSpPr>
            <a:spLocks noChangeArrowheads="1"/>
          </p:cNvSpPr>
          <p:nvPr/>
        </p:nvSpPr>
        <p:spPr bwMode="auto">
          <a:xfrm>
            <a:off x="811213" y="4120241"/>
            <a:ext cx="5254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b="0" i="1">
                <a:solidFill>
                  <a:srgbClr val="FF66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209800" y="403881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182444" y="3500949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456944" y="3616773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322832" y="3066502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819656" y="2981158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100072" y="3336357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334768" y="3177861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657676" y="320061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459736" y="3500949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362200" y="3766125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106168" y="3729549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837944" y="3827085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411044" y="3952053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837944" y="4172926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724732" y="3643991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875054" y="5253335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865120" y="4759559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076752" y="4338935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142488" y="4823567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267456" y="5128367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520440" y="406929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419856" y="4384655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508248" y="4747367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706368" y="4311503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858768" y="4819102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496846" y="4750415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694966" y="5172670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008120" y="4611838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855720" y="4819102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5502275" y="2863850"/>
            <a:ext cx="2727325" cy="1136650"/>
            <a:chOff x="5349875" y="2863850"/>
            <a:chExt cx="2727325" cy="1136650"/>
          </a:xfrm>
        </p:grpSpPr>
        <p:sp>
          <p:nvSpPr>
            <p:cNvPr id="51226" name="AutoShape 26"/>
            <p:cNvSpPr>
              <a:spLocks noChangeAspect="1" noChangeArrowheads="1" noTextEdit="1"/>
            </p:cNvSpPr>
            <p:nvPr/>
          </p:nvSpPr>
          <p:spPr bwMode="auto">
            <a:xfrm>
              <a:off x="5349875" y="2863850"/>
              <a:ext cx="2727325" cy="1136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228" name="Line 28"/>
            <p:cNvSpPr>
              <a:spLocks noChangeShapeType="1"/>
            </p:cNvSpPr>
            <p:nvPr/>
          </p:nvSpPr>
          <p:spPr bwMode="auto">
            <a:xfrm>
              <a:off x="6084888" y="3444875"/>
              <a:ext cx="1916113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229" name="Rectangle 29"/>
            <p:cNvSpPr>
              <a:spLocks noChangeArrowheads="1"/>
            </p:cNvSpPr>
            <p:nvPr/>
          </p:nvSpPr>
          <p:spPr bwMode="auto">
            <a:xfrm>
              <a:off x="7823200" y="3444875"/>
              <a:ext cx="1154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0" name="Rectangle 30"/>
            <p:cNvSpPr>
              <a:spLocks noChangeArrowheads="1"/>
            </p:cNvSpPr>
            <p:nvPr/>
          </p:nvSpPr>
          <p:spPr bwMode="auto">
            <a:xfrm>
              <a:off x="7835900" y="2913063"/>
              <a:ext cx="1154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1" name="Rectangle 31"/>
            <p:cNvSpPr>
              <a:spLocks noChangeArrowheads="1"/>
            </p:cNvSpPr>
            <p:nvPr/>
          </p:nvSpPr>
          <p:spPr bwMode="auto">
            <a:xfrm>
              <a:off x="5895975" y="3470275"/>
              <a:ext cx="1154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2" name="Rectangle 32"/>
            <p:cNvSpPr>
              <a:spLocks noChangeArrowheads="1"/>
            </p:cNvSpPr>
            <p:nvPr/>
          </p:nvSpPr>
          <p:spPr bwMode="auto">
            <a:xfrm>
              <a:off x="5641975" y="3470275"/>
              <a:ext cx="1025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γ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3" name="Rectangle 33"/>
            <p:cNvSpPr>
              <a:spLocks noChangeArrowheads="1"/>
            </p:cNvSpPr>
            <p:nvPr/>
          </p:nvSpPr>
          <p:spPr bwMode="auto">
            <a:xfrm>
              <a:off x="5426075" y="3456296"/>
              <a:ext cx="20999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ω,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4" name="Rectangle 34"/>
            <p:cNvSpPr>
              <a:spLocks noChangeArrowheads="1"/>
            </p:cNvSpPr>
            <p:nvPr/>
          </p:nvSpPr>
          <p:spPr bwMode="auto">
            <a:xfrm>
              <a:off x="7658100" y="3444875"/>
              <a:ext cx="16030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5" name="Rectangle 35"/>
            <p:cNvSpPr>
              <a:spLocks noChangeArrowheads="1"/>
            </p:cNvSpPr>
            <p:nvPr/>
          </p:nvSpPr>
          <p:spPr bwMode="auto">
            <a:xfrm>
              <a:off x="6097588" y="3444875"/>
              <a:ext cx="16030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6" name="Rectangle 36"/>
            <p:cNvSpPr>
              <a:spLocks noChangeArrowheads="1"/>
            </p:cNvSpPr>
            <p:nvPr/>
          </p:nvSpPr>
          <p:spPr bwMode="auto">
            <a:xfrm>
              <a:off x="7670800" y="2913063"/>
              <a:ext cx="16030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7" name="Rectangle 37"/>
            <p:cNvSpPr>
              <a:spLocks noChangeArrowheads="1"/>
            </p:cNvSpPr>
            <p:nvPr/>
          </p:nvSpPr>
          <p:spPr bwMode="auto">
            <a:xfrm>
              <a:off x="6084888" y="2913063"/>
              <a:ext cx="16030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8" name="Rectangle 38"/>
            <p:cNvSpPr>
              <a:spLocks noChangeArrowheads="1"/>
            </p:cNvSpPr>
            <p:nvPr/>
          </p:nvSpPr>
          <p:spPr bwMode="auto">
            <a:xfrm>
              <a:off x="5413375" y="3078163"/>
              <a:ext cx="618759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min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9" name="Rectangle 39"/>
            <p:cNvSpPr>
              <a:spLocks noChangeArrowheads="1"/>
            </p:cNvSpPr>
            <p:nvPr/>
          </p:nvSpPr>
          <p:spPr bwMode="auto">
            <a:xfrm>
              <a:off x="7367588" y="3444875"/>
              <a:ext cx="163506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0" name="Rectangle 40"/>
            <p:cNvSpPr>
              <a:spLocks noChangeArrowheads="1"/>
            </p:cNvSpPr>
            <p:nvPr/>
          </p:nvSpPr>
          <p:spPr bwMode="auto">
            <a:xfrm>
              <a:off x="6580188" y="3444875"/>
              <a:ext cx="27251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w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1" name="Rectangle 41"/>
            <p:cNvSpPr>
              <a:spLocks noChangeArrowheads="1"/>
            </p:cNvSpPr>
            <p:nvPr/>
          </p:nvSpPr>
          <p:spPr bwMode="auto">
            <a:xfrm>
              <a:off x="7380288" y="2913063"/>
              <a:ext cx="163506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2" name="Rectangle 42"/>
            <p:cNvSpPr>
              <a:spLocks noChangeArrowheads="1"/>
            </p:cNvSpPr>
            <p:nvPr/>
          </p:nvSpPr>
          <p:spPr bwMode="auto">
            <a:xfrm>
              <a:off x="6580188" y="2913063"/>
              <a:ext cx="27251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w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3" name="Rectangle 43"/>
            <p:cNvSpPr>
              <a:spLocks noChangeArrowheads="1"/>
            </p:cNvSpPr>
            <p:nvPr/>
          </p:nvSpPr>
          <p:spPr bwMode="auto">
            <a:xfrm>
              <a:off x="7202488" y="3444875"/>
              <a:ext cx="17633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4" name="Rectangle 44"/>
            <p:cNvSpPr>
              <a:spLocks noChangeArrowheads="1"/>
            </p:cNvSpPr>
            <p:nvPr/>
          </p:nvSpPr>
          <p:spPr bwMode="auto">
            <a:xfrm>
              <a:off x="6338888" y="3444875"/>
              <a:ext cx="242054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B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5" name="Rectangle 45"/>
            <p:cNvSpPr>
              <a:spLocks noChangeArrowheads="1"/>
            </p:cNvSpPr>
            <p:nvPr/>
          </p:nvSpPr>
          <p:spPr bwMode="auto">
            <a:xfrm>
              <a:off x="7215188" y="2913063"/>
              <a:ext cx="17633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6" name="Rectangle 46"/>
            <p:cNvSpPr>
              <a:spLocks noChangeArrowheads="1"/>
            </p:cNvSpPr>
            <p:nvPr/>
          </p:nvSpPr>
          <p:spPr bwMode="auto">
            <a:xfrm>
              <a:off x="6351588" y="2913063"/>
              <a:ext cx="242054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7" name="Rectangle 47"/>
            <p:cNvSpPr>
              <a:spLocks noChangeArrowheads="1"/>
            </p:cNvSpPr>
            <p:nvPr/>
          </p:nvSpPr>
          <p:spPr bwMode="auto">
            <a:xfrm>
              <a:off x="6923088" y="3444875"/>
              <a:ext cx="218008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8" name="Rectangle 48"/>
            <p:cNvSpPr>
              <a:spLocks noChangeArrowheads="1"/>
            </p:cNvSpPr>
            <p:nvPr/>
          </p:nvSpPr>
          <p:spPr bwMode="auto">
            <a:xfrm>
              <a:off x="6935788" y="2913063"/>
              <a:ext cx="218008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9" name="Rectangle 49"/>
            <p:cNvSpPr>
              <a:spLocks noChangeArrowheads="1"/>
            </p:cNvSpPr>
            <p:nvPr/>
          </p:nvSpPr>
          <p:spPr bwMode="auto">
            <a:xfrm>
              <a:off x="5756275" y="3444875"/>
              <a:ext cx="12663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¹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28" name="Straight Connector 127"/>
          <p:cNvCxnSpPr/>
          <p:nvPr/>
        </p:nvCxnSpPr>
        <p:spPr>
          <a:xfrm rot="10800000">
            <a:off x="2258705" y="3546144"/>
            <a:ext cx="1114425" cy="6858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rot="16200000" flipH="1">
            <a:off x="3396729" y="4326767"/>
            <a:ext cx="367352" cy="275514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Slide Number Placeholder 6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 different </a:t>
            </a:r>
            <a:r>
              <a:rPr lang="it-IT" dirty="0" smtClean="0"/>
              <a:t>religion: ReGEC</a:t>
            </a:r>
            <a:endParaRPr lang="it-IT" dirty="0"/>
          </a:p>
        </p:txBody>
      </p:sp>
      <p:sp>
        <p:nvSpPr>
          <p:cNvPr id="520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503363"/>
            <a:ext cx="8229600" cy="4897437"/>
          </a:xfrm>
        </p:spPr>
        <p:txBody>
          <a:bodyPr>
            <a:normAutofit/>
          </a:bodyPr>
          <a:lstStyle/>
          <a:p>
            <a:r>
              <a:rPr lang="en-US" sz="2800" b="0" dirty="0" smtClean="0"/>
              <a:t>A binary </a:t>
            </a:r>
            <a:r>
              <a:rPr lang="en-US" sz="2800" b="0" dirty="0"/>
              <a:t>classification problem can be formulated as a generalized </a:t>
            </a:r>
            <a:r>
              <a:rPr lang="en-US" sz="2800" b="0" dirty="0" err="1"/>
              <a:t>eigenvalue</a:t>
            </a:r>
            <a:r>
              <a:rPr lang="en-US" sz="2800" b="0" dirty="0"/>
              <a:t> problem </a:t>
            </a:r>
            <a:r>
              <a:rPr lang="en-US" sz="2800" b="0" dirty="0" smtClean="0"/>
              <a:t>(</a:t>
            </a:r>
            <a:r>
              <a:rPr lang="en-US" sz="2800" b="0" dirty="0" err="1" smtClean="0"/>
              <a:t>ReGEC</a:t>
            </a:r>
            <a:r>
              <a:rPr lang="en-US" sz="2800" b="0" dirty="0" smtClean="0"/>
              <a:t>). </a:t>
            </a:r>
            <a:endParaRPr lang="en-US" sz="2800" b="0" dirty="0"/>
          </a:p>
          <a:p>
            <a:pPr lvl="1"/>
            <a:r>
              <a:rPr lang="en-US" sz="2400" b="0" dirty="0"/>
              <a:t>Find </a:t>
            </a:r>
            <a:r>
              <a:rPr lang="en-US" sz="2400" b="0" i="1" dirty="0">
                <a:latin typeface="Times New Roman" pitchFamily="18" charset="0"/>
              </a:rPr>
              <a:t>x’</a:t>
            </a:r>
            <a:r>
              <a:rPr lang="en-US" sz="2400" b="0" i="1" dirty="0">
                <a:latin typeface="Times New Roman" pitchFamily="18" charset="0"/>
                <a:sym typeface="Symbol" pitchFamily="18" charset="2"/>
              </a:rPr>
              <a:t>w</a:t>
            </a:r>
            <a:r>
              <a:rPr lang="en-US" sz="2400" b="0" baseline="-25000" dirty="0"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2400" b="0" i="1" dirty="0">
                <a:latin typeface="Times New Roman" pitchFamily="18" charset="0"/>
              </a:rPr>
              <a:t>=</a:t>
            </a:r>
            <a:r>
              <a:rPr lang="en-US" sz="2400" b="0" i="1" dirty="0">
                <a:latin typeface="Symbol" pitchFamily="18" charset="2"/>
                <a:sym typeface="Symbol" pitchFamily="18" charset="2"/>
              </a:rPr>
              <a:t></a:t>
            </a:r>
            <a:r>
              <a:rPr lang="en-US" sz="2400" b="0" baseline="-25000" dirty="0">
                <a:latin typeface="Symbol" pitchFamily="18" charset="2"/>
                <a:sym typeface="Symbol" pitchFamily="18" charset="2"/>
              </a:rPr>
              <a:t>1 </a:t>
            </a:r>
            <a:r>
              <a:rPr lang="en-US" sz="2400" b="0" dirty="0"/>
              <a:t>the closer to </a:t>
            </a:r>
            <a:r>
              <a:rPr lang="en-US" sz="2400" b="0" i="1" dirty="0">
                <a:latin typeface="Times New Roman" pitchFamily="18" charset="0"/>
              </a:rPr>
              <a:t>A</a:t>
            </a:r>
            <a:r>
              <a:rPr lang="en-US" sz="2400" b="0" dirty="0"/>
              <a:t> and the farther from </a:t>
            </a:r>
            <a:r>
              <a:rPr lang="en-US" sz="2400" b="0" i="1" dirty="0">
                <a:latin typeface="Times New Roman" pitchFamily="18" charset="0"/>
              </a:rPr>
              <a:t>B</a:t>
            </a:r>
            <a:r>
              <a:rPr lang="en-US" sz="2400" b="0" dirty="0"/>
              <a:t>:</a:t>
            </a:r>
          </a:p>
          <a:p>
            <a:endParaRPr lang="en-US" sz="2800" b="0" dirty="0"/>
          </a:p>
          <a:p>
            <a:endParaRPr lang="en-US" sz="2800" b="0" dirty="0"/>
          </a:p>
          <a:p>
            <a:endParaRPr lang="en-US" sz="2800" b="0" dirty="0"/>
          </a:p>
          <a:p>
            <a:endParaRPr lang="en-US" sz="2800" b="0" dirty="0"/>
          </a:p>
          <a:p>
            <a:endParaRPr lang="en-US" sz="2800" b="0" dirty="0"/>
          </a:p>
          <a:p>
            <a:endParaRPr lang="en-US" sz="2800" b="0" dirty="0"/>
          </a:p>
          <a:p>
            <a:endParaRPr lang="en-US" sz="2800" b="0" dirty="0"/>
          </a:p>
          <a:p>
            <a:endParaRPr lang="en-US" sz="2800" b="0" dirty="0"/>
          </a:p>
        </p:txBody>
      </p:sp>
      <p:sp>
        <p:nvSpPr>
          <p:cNvPr id="126" name="TextBox 125"/>
          <p:cNvSpPr txBox="1"/>
          <p:nvPr/>
        </p:nvSpPr>
        <p:spPr>
          <a:xfrm>
            <a:off x="3276600" y="4038600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?</a:t>
            </a:r>
            <a:endParaRPr lang="it-IT" b="1" dirty="0"/>
          </a:p>
        </p:txBody>
      </p:sp>
      <p:sp>
        <p:nvSpPr>
          <p:cNvPr id="520227" name="Line 35"/>
          <p:cNvSpPr>
            <a:spLocks noChangeShapeType="1"/>
          </p:cNvSpPr>
          <p:nvPr/>
        </p:nvSpPr>
        <p:spPr bwMode="auto">
          <a:xfrm flipV="1">
            <a:off x="1174750" y="2958191"/>
            <a:ext cx="1441450" cy="237490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0232" name="Line 40"/>
          <p:cNvSpPr>
            <a:spLocks noChangeShapeType="1"/>
          </p:cNvSpPr>
          <p:nvPr/>
        </p:nvSpPr>
        <p:spPr bwMode="auto">
          <a:xfrm flipV="1">
            <a:off x="2400300" y="4326616"/>
            <a:ext cx="1943100" cy="1223962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4" name="TextBox 63"/>
          <p:cNvSpPr txBox="1"/>
          <p:nvPr/>
        </p:nvSpPr>
        <p:spPr>
          <a:xfrm>
            <a:off x="2304288" y="416551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5" name="Rectangle 34"/>
          <p:cNvSpPr>
            <a:spLocks noChangeArrowheads="1"/>
          </p:cNvSpPr>
          <p:nvPr/>
        </p:nvSpPr>
        <p:spPr bwMode="auto">
          <a:xfrm>
            <a:off x="795338" y="4144054"/>
            <a:ext cx="5572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i="1">
                <a:solidFill>
                  <a:schemeClr val="tx1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66" name="Rectangle 35"/>
          <p:cNvSpPr>
            <a:spLocks noChangeArrowheads="1"/>
          </p:cNvSpPr>
          <p:nvPr/>
        </p:nvSpPr>
        <p:spPr bwMode="auto">
          <a:xfrm>
            <a:off x="4421188" y="3890054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i="1">
                <a:solidFill>
                  <a:schemeClr val="tx1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67" name="Rectangle 36"/>
          <p:cNvSpPr>
            <a:spLocks noChangeArrowheads="1"/>
          </p:cNvSpPr>
          <p:nvPr/>
        </p:nvSpPr>
        <p:spPr bwMode="auto">
          <a:xfrm>
            <a:off x="4452938" y="3874179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0" i="1" dirty="0">
                <a:solidFill>
                  <a:srgbClr val="00B05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68" name="Rectangle 37"/>
          <p:cNvSpPr>
            <a:spLocks noChangeArrowheads="1"/>
          </p:cNvSpPr>
          <p:nvPr/>
        </p:nvSpPr>
        <p:spPr bwMode="auto">
          <a:xfrm>
            <a:off x="811213" y="4120241"/>
            <a:ext cx="5254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b="0" i="1">
                <a:solidFill>
                  <a:srgbClr val="FF66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209800" y="403881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182444" y="3500949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456944" y="3616773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322832" y="3066502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819656" y="2981158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100072" y="3336357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334768" y="3177861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657676" y="320061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459736" y="3500949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362200" y="3766125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106168" y="3729549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837944" y="3827085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411044" y="3952053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837944" y="4172926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724732" y="3643991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875054" y="5253335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865120" y="4759559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076752" y="4338935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142488" y="4823567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267456" y="5128367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520440" y="406929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419856" y="4384655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508248" y="4747367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706368" y="4311503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858768" y="4819102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496846" y="4750415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694966" y="5172670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008120" y="4611838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855720" y="4819102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grpSp>
        <p:nvGrpSpPr>
          <p:cNvPr id="2" name="Group 124"/>
          <p:cNvGrpSpPr/>
          <p:nvPr/>
        </p:nvGrpSpPr>
        <p:grpSpPr>
          <a:xfrm>
            <a:off x="5502275" y="2863850"/>
            <a:ext cx="2727325" cy="1136650"/>
            <a:chOff x="5349875" y="2863850"/>
            <a:chExt cx="2727325" cy="1136650"/>
          </a:xfrm>
        </p:grpSpPr>
        <p:sp>
          <p:nvSpPr>
            <p:cNvPr id="51226" name="AutoShape 26"/>
            <p:cNvSpPr>
              <a:spLocks noChangeAspect="1" noChangeArrowheads="1" noTextEdit="1"/>
            </p:cNvSpPr>
            <p:nvPr/>
          </p:nvSpPr>
          <p:spPr bwMode="auto">
            <a:xfrm>
              <a:off x="5349875" y="2863850"/>
              <a:ext cx="2727325" cy="1136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228" name="Line 28"/>
            <p:cNvSpPr>
              <a:spLocks noChangeShapeType="1"/>
            </p:cNvSpPr>
            <p:nvPr/>
          </p:nvSpPr>
          <p:spPr bwMode="auto">
            <a:xfrm>
              <a:off x="6084888" y="3444875"/>
              <a:ext cx="1916113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229" name="Rectangle 29"/>
            <p:cNvSpPr>
              <a:spLocks noChangeArrowheads="1"/>
            </p:cNvSpPr>
            <p:nvPr/>
          </p:nvSpPr>
          <p:spPr bwMode="auto">
            <a:xfrm>
              <a:off x="7823200" y="3444875"/>
              <a:ext cx="1154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0" name="Rectangle 30"/>
            <p:cNvSpPr>
              <a:spLocks noChangeArrowheads="1"/>
            </p:cNvSpPr>
            <p:nvPr/>
          </p:nvSpPr>
          <p:spPr bwMode="auto">
            <a:xfrm>
              <a:off x="7835900" y="2913063"/>
              <a:ext cx="1154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1" name="Rectangle 31"/>
            <p:cNvSpPr>
              <a:spLocks noChangeArrowheads="1"/>
            </p:cNvSpPr>
            <p:nvPr/>
          </p:nvSpPr>
          <p:spPr bwMode="auto">
            <a:xfrm>
              <a:off x="5895975" y="3470275"/>
              <a:ext cx="1154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2" name="Rectangle 32"/>
            <p:cNvSpPr>
              <a:spLocks noChangeArrowheads="1"/>
            </p:cNvSpPr>
            <p:nvPr/>
          </p:nvSpPr>
          <p:spPr bwMode="auto">
            <a:xfrm>
              <a:off x="5641975" y="3470275"/>
              <a:ext cx="1025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γ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3" name="Rectangle 33"/>
            <p:cNvSpPr>
              <a:spLocks noChangeArrowheads="1"/>
            </p:cNvSpPr>
            <p:nvPr/>
          </p:nvSpPr>
          <p:spPr bwMode="auto">
            <a:xfrm>
              <a:off x="5426075" y="3456296"/>
              <a:ext cx="20999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ω,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4" name="Rectangle 34"/>
            <p:cNvSpPr>
              <a:spLocks noChangeArrowheads="1"/>
            </p:cNvSpPr>
            <p:nvPr/>
          </p:nvSpPr>
          <p:spPr bwMode="auto">
            <a:xfrm>
              <a:off x="7658100" y="3444875"/>
              <a:ext cx="16030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5" name="Rectangle 35"/>
            <p:cNvSpPr>
              <a:spLocks noChangeArrowheads="1"/>
            </p:cNvSpPr>
            <p:nvPr/>
          </p:nvSpPr>
          <p:spPr bwMode="auto">
            <a:xfrm>
              <a:off x="6097588" y="3444875"/>
              <a:ext cx="16030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6" name="Rectangle 36"/>
            <p:cNvSpPr>
              <a:spLocks noChangeArrowheads="1"/>
            </p:cNvSpPr>
            <p:nvPr/>
          </p:nvSpPr>
          <p:spPr bwMode="auto">
            <a:xfrm>
              <a:off x="7670800" y="2913063"/>
              <a:ext cx="16030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7" name="Rectangle 37"/>
            <p:cNvSpPr>
              <a:spLocks noChangeArrowheads="1"/>
            </p:cNvSpPr>
            <p:nvPr/>
          </p:nvSpPr>
          <p:spPr bwMode="auto">
            <a:xfrm>
              <a:off x="6084888" y="2913063"/>
              <a:ext cx="16030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8" name="Rectangle 38"/>
            <p:cNvSpPr>
              <a:spLocks noChangeArrowheads="1"/>
            </p:cNvSpPr>
            <p:nvPr/>
          </p:nvSpPr>
          <p:spPr bwMode="auto">
            <a:xfrm>
              <a:off x="5413375" y="3078163"/>
              <a:ext cx="618759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min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9" name="Rectangle 39"/>
            <p:cNvSpPr>
              <a:spLocks noChangeArrowheads="1"/>
            </p:cNvSpPr>
            <p:nvPr/>
          </p:nvSpPr>
          <p:spPr bwMode="auto">
            <a:xfrm>
              <a:off x="7367588" y="3444875"/>
              <a:ext cx="163506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0" name="Rectangle 40"/>
            <p:cNvSpPr>
              <a:spLocks noChangeArrowheads="1"/>
            </p:cNvSpPr>
            <p:nvPr/>
          </p:nvSpPr>
          <p:spPr bwMode="auto">
            <a:xfrm>
              <a:off x="6580188" y="3444875"/>
              <a:ext cx="27251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w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1" name="Rectangle 41"/>
            <p:cNvSpPr>
              <a:spLocks noChangeArrowheads="1"/>
            </p:cNvSpPr>
            <p:nvPr/>
          </p:nvSpPr>
          <p:spPr bwMode="auto">
            <a:xfrm>
              <a:off x="7380288" y="2913063"/>
              <a:ext cx="163506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2" name="Rectangle 42"/>
            <p:cNvSpPr>
              <a:spLocks noChangeArrowheads="1"/>
            </p:cNvSpPr>
            <p:nvPr/>
          </p:nvSpPr>
          <p:spPr bwMode="auto">
            <a:xfrm>
              <a:off x="6580188" y="2913063"/>
              <a:ext cx="27251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w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3" name="Rectangle 43"/>
            <p:cNvSpPr>
              <a:spLocks noChangeArrowheads="1"/>
            </p:cNvSpPr>
            <p:nvPr/>
          </p:nvSpPr>
          <p:spPr bwMode="auto">
            <a:xfrm>
              <a:off x="7202488" y="3444875"/>
              <a:ext cx="17633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4" name="Rectangle 44"/>
            <p:cNvSpPr>
              <a:spLocks noChangeArrowheads="1"/>
            </p:cNvSpPr>
            <p:nvPr/>
          </p:nvSpPr>
          <p:spPr bwMode="auto">
            <a:xfrm>
              <a:off x="6338888" y="3444875"/>
              <a:ext cx="242054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B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5" name="Rectangle 45"/>
            <p:cNvSpPr>
              <a:spLocks noChangeArrowheads="1"/>
            </p:cNvSpPr>
            <p:nvPr/>
          </p:nvSpPr>
          <p:spPr bwMode="auto">
            <a:xfrm>
              <a:off x="7215188" y="2913063"/>
              <a:ext cx="17633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6" name="Rectangle 46"/>
            <p:cNvSpPr>
              <a:spLocks noChangeArrowheads="1"/>
            </p:cNvSpPr>
            <p:nvPr/>
          </p:nvSpPr>
          <p:spPr bwMode="auto">
            <a:xfrm>
              <a:off x="6351588" y="2913063"/>
              <a:ext cx="242054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7" name="Rectangle 47"/>
            <p:cNvSpPr>
              <a:spLocks noChangeArrowheads="1"/>
            </p:cNvSpPr>
            <p:nvPr/>
          </p:nvSpPr>
          <p:spPr bwMode="auto">
            <a:xfrm>
              <a:off x="6923088" y="3444875"/>
              <a:ext cx="218008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8" name="Rectangle 48"/>
            <p:cNvSpPr>
              <a:spLocks noChangeArrowheads="1"/>
            </p:cNvSpPr>
            <p:nvPr/>
          </p:nvSpPr>
          <p:spPr bwMode="auto">
            <a:xfrm>
              <a:off x="6935788" y="2913063"/>
              <a:ext cx="218008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9" name="Rectangle 49"/>
            <p:cNvSpPr>
              <a:spLocks noChangeArrowheads="1"/>
            </p:cNvSpPr>
            <p:nvPr/>
          </p:nvSpPr>
          <p:spPr bwMode="auto">
            <a:xfrm>
              <a:off x="5756275" y="3444875"/>
              <a:ext cx="12663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¹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28" name="Straight Connector 127"/>
          <p:cNvCxnSpPr/>
          <p:nvPr/>
        </p:nvCxnSpPr>
        <p:spPr>
          <a:xfrm rot="10800000">
            <a:off x="2258705" y="3546144"/>
            <a:ext cx="1114425" cy="6858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rot="16200000" flipH="1">
            <a:off x="3396729" y="4326767"/>
            <a:ext cx="367352" cy="275514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246910" y="4020487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70" name="Rectangle 41"/>
          <p:cNvSpPr>
            <a:spLocks noChangeArrowheads="1"/>
          </p:cNvSpPr>
          <p:nvPr/>
        </p:nvSpPr>
        <p:spPr bwMode="auto">
          <a:xfrm>
            <a:off x="466725" y="6165850"/>
            <a:ext cx="80660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/>
              <a:t>O. </a:t>
            </a:r>
            <a:r>
              <a:rPr lang="en-US" sz="1600" b="0" dirty="0" err="1" smtClean="0"/>
              <a:t>Mangasarian</a:t>
            </a:r>
            <a:r>
              <a:rPr lang="en-US" sz="1600" b="0" dirty="0" smtClean="0"/>
              <a:t>, E</a:t>
            </a:r>
            <a:r>
              <a:rPr lang="en-US" sz="1600" b="0" dirty="0"/>
              <a:t>. </a:t>
            </a:r>
            <a:r>
              <a:rPr lang="en-US" sz="1600" b="0" dirty="0" smtClean="0"/>
              <a:t>Wild </a:t>
            </a:r>
            <a:r>
              <a:rPr lang="en-US" sz="1600" b="0" dirty="0" err="1"/>
              <a:t>Multisurface</a:t>
            </a:r>
            <a:r>
              <a:rPr lang="en-US" sz="1600" b="0" dirty="0"/>
              <a:t> Proximal Support Vector Classification via Generalized </a:t>
            </a:r>
            <a:r>
              <a:rPr lang="en-US" sz="1600" b="0" dirty="0" err="1"/>
              <a:t>Eigenvalues</a:t>
            </a:r>
            <a:r>
              <a:rPr lang="en-US" sz="1600" b="0" dirty="0"/>
              <a:t>. </a:t>
            </a:r>
            <a:r>
              <a:rPr lang="en-US" sz="1600" b="0" dirty="0" smtClean="0"/>
              <a:t>IEEE PAMI 2006.</a:t>
            </a:r>
            <a:endParaRPr lang="en-US" sz="1600" b="0" dirty="0"/>
          </a:p>
        </p:txBody>
      </p:sp>
      <p:sp>
        <p:nvSpPr>
          <p:cNvPr id="101" name="Slide Number Placeholder 10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6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kernel trick for </a:t>
            </a:r>
            <a:r>
              <a:rPr lang="en-US" dirty="0" err="1" smtClean="0"/>
              <a:t>ReGEC</a:t>
            </a:r>
            <a:endParaRPr lang="en-US" dirty="0"/>
          </a:p>
        </p:txBody>
      </p:sp>
      <p:sp>
        <p:nvSpPr>
          <p:cNvPr id="540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1497013"/>
            <a:ext cx="6149975" cy="5589587"/>
          </a:xfrm>
        </p:spPr>
        <p:txBody>
          <a:bodyPr>
            <a:normAutofit/>
          </a:bodyPr>
          <a:lstStyle/>
          <a:p>
            <a:r>
              <a:rPr lang="en-US" sz="2800" b="0" dirty="0" smtClean="0"/>
              <a:t>The nonlinear embedding is obtained with a </a:t>
            </a:r>
            <a:r>
              <a:rPr lang="en-US" sz="2800" b="0" i="1" dirty="0" smtClean="0"/>
              <a:t>RBF</a:t>
            </a:r>
            <a:r>
              <a:rPr lang="en-US" sz="2800" b="0" dirty="0" smtClean="0"/>
              <a:t> </a:t>
            </a:r>
            <a:r>
              <a:rPr lang="en-US" sz="2800" b="0" i="1" dirty="0" smtClean="0"/>
              <a:t>kernel function</a:t>
            </a:r>
            <a:r>
              <a:rPr lang="en-US" sz="2800" b="0" dirty="0" smtClean="0"/>
              <a:t>: </a:t>
            </a:r>
            <a:endParaRPr lang="en-US" sz="2800" b="0" dirty="0"/>
          </a:p>
          <a:p>
            <a:endParaRPr lang="en-US" sz="2800" b="0" dirty="0"/>
          </a:p>
          <a:p>
            <a:endParaRPr lang="en-US" sz="2800" b="0" dirty="0"/>
          </a:p>
          <a:p>
            <a:endParaRPr lang="en-US" sz="2800" b="0" dirty="0" smtClean="0"/>
          </a:p>
          <a:p>
            <a:r>
              <a:rPr lang="en-US" sz="2800" b="0" dirty="0" smtClean="0"/>
              <a:t>Each </a:t>
            </a:r>
            <a:r>
              <a:rPr lang="en-US" sz="2800" b="0" dirty="0"/>
              <a:t>element of kernel matrix is:</a:t>
            </a:r>
          </a:p>
          <a:p>
            <a:endParaRPr lang="en-US" sz="2800" b="0" dirty="0"/>
          </a:p>
          <a:p>
            <a:endParaRPr lang="en-US" sz="2800" b="0" dirty="0"/>
          </a:p>
        </p:txBody>
      </p:sp>
      <p:grpSp>
        <p:nvGrpSpPr>
          <p:cNvPr id="75" name="Group 74"/>
          <p:cNvGrpSpPr/>
          <p:nvPr/>
        </p:nvGrpSpPr>
        <p:grpSpPr>
          <a:xfrm>
            <a:off x="1981200" y="2895600"/>
            <a:ext cx="3192463" cy="1031875"/>
            <a:chOff x="2974975" y="2916238"/>
            <a:chExt cx="3192463" cy="1031875"/>
          </a:xfrm>
        </p:grpSpPr>
        <p:sp>
          <p:nvSpPr>
            <p:cNvPr id="52273" name="AutoShape 49"/>
            <p:cNvSpPr>
              <a:spLocks noChangeAspect="1" noChangeArrowheads="1" noTextEdit="1"/>
            </p:cNvSpPr>
            <p:nvPr/>
          </p:nvSpPr>
          <p:spPr bwMode="auto">
            <a:xfrm>
              <a:off x="2974975" y="2916238"/>
              <a:ext cx="3192463" cy="103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2275" name="Line 51"/>
            <p:cNvSpPr>
              <a:spLocks noChangeShapeType="1"/>
            </p:cNvSpPr>
            <p:nvPr/>
          </p:nvSpPr>
          <p:spPr bwMode="auto">
            <a:xfrm>
              <a:off x="5187950" y="3349626"/>
              <a:ext cx="89058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2276" name="Rectangle 52"/>
            <p:cNvSpPr>
              <a:spLocks noChangeArrowheads="1"/>
            </p:cNvSpPr>
            <p:nvPr/>
          </p:nvSpPr>
          <p:spPr bwMode="auto">
            <a:xfrm>
              <a:off x="5543550" y="3362326"/>
              <a:ext cx="1394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s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77" name="Rectangle 53"/>
            <p:cNvSpPr>
              <a:spLocks noChangeArrowheads="1"/>
            </p:cNvSpPr>
            <p:nvPr/>
          </p:nvSpPr>
          <p:spPr bwMode="auto">
            <a:xfrm>
              <a:off x="5964238" y="2967038"/>
              <a:ext cx="83356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78" name="Rectangle 54"/>
            <p:cNvSpPr>
              <a:spLocks noChangeArrowheads="1"/>
            </p:cNvSpPr>
            <p:nvPr/>
          </p:nvSpPr>
          <p:spPr bwMode="auto">
            <a:xfrm>
              <a:off x="5862638" y="3019426"/>
              <a:ext cx="9297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79" name="Rectangle 55"/>
            <p:cNvSpPr>
              <a:spLocks noChangeArrowheads="1"/>
            </p:cNvSpPr>
            <p:nvPr/>
          </p:nvSpPr>
          <p:spPr bwMode="auto">
            <a:xfrm>
              <a:off x="5187950" y="3019426"/>
              <a:ext cx="9297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0" name="Rectangle 56"/>
            <p:cNvSpPr>
              <a:spLocks noChangeArrowheads="1"/>
            </p:cNvSpPr>
            <p:nvPr/>
          </p:nvSpPr>
          <p:spPr bwMode="auto">
            <a:xfrm>
              <a:off x="4322763" y="3362326"/>
              <a:ext cx="13625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1" name="Rectangle 57"/>
            <p:cNvSpPr>
              <a:spLocks noChangeArrowheads="1"/>
            </p:cNvSpPr>
            <p:nvPr/>
          </p:nvSpPr>
          <p:spPr bwMode="auto">
            <a:xfrm>
              <a:off x="3802063" y="3362326"/>
              <a:ext cx="102592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2" name="Rectangle 58"/>
            <p:cNvSpPr>
              <a:spLocks noChangeArrowheads="1"/>
            </p:cNvSpPr>
            <p:nvPr/>
          </p:nvSpPr>
          <p:spPr bwMode="auto">
            <a:xfrm>
              <a:off x="3355975" y="3362326"/>
              <a:ext cx="13625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3" name="Rectangle 59"/>
            <p:cNvSpPr>
              <a:spLocks noChangeArrowheads="1"/>
            </p:cNvSpPr>
            <p:nvPr/>
          </p:nvSpPr>
          <p:spPr bwMode="auto">
            <a:xfrm>
              <a:off x="5786438" y="3133726"/>
              <a:ext cx="46488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j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4" name="Rectangle 60"/>
            <p:cNvSpPr>
              <a:spLocks noChangeArrowheads="1"/>
            </p:cNvSpPr>
            <p:nvPr/>
          </p:nvSpPr>
          <p:spPr bwMode="auto">
            <a:xfrm>
              <a:off x="5403850" y="3133726"/>
              <a:ext cx="46488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5" name="Rectangle 61"/>
            <p:cNvSpPr>
              <a:spLocks noChangeArrowheads="1"/>
            </p:cNvSpPr>
            <p:nvPr/>
          </p:nvSpPr>
          <p:spPr bwMode="auto">
            <a:xfrm>
              <a:off x="5646738" y="3019426"/>
              <a:ext cx="1025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6" name="Rectangle 62"/>
            <p:cNvSpPr>
              <a:spLocks noChangeArrowheads="1"/>
            </p:cNvSpPr>
            <p:nvPr/>
          </p:nvSpPr>
          <p:spPr bwMode="auto">
            <a:xfrm>
              <a:off x="5302250" y="3019426"/>
              <a:ext cx="1025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7" name="Rectangle 63"/>
            <p:cNvSpPr>
              <a:spLocks noChangeArrowheads="1"/>
            </p:cNvSpPr>
            <p:nvPr/>
          </p:nvSpPr>
          <p:spPr bwMode="auto">
            <a:xfrm>
              <a:off x="4195763" y="3617913"/>
              <a:ext cx="6412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j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8" name="Rectangle 64"/>
            <p:cNvSpPr>
              <a:spLocks noChangeArrowheads="1"/>
            </p:cNvSpPr>
            <p:nvPr/>
          </p:nvSpPr>
          <p:spPr bwMode="auto">
            <a:xfrm>
              <a:off x="3700463" y="3617913"/>
              <a:ext cx="6412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9" name="Rectangle 65"/>
            <p:cNvSpPr>
              <a:spLocks noChangeArrowheads="1"/>
            </p:cNvSpPr>
            <p:nvPr/>
          </p:nvSpPr>
          <p:spPr bwMode="auto">
            <a:xfrm>
              <a:off x="4845050" y="3349626"/>
              <a:ext cx="182742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90" name="Rectangle 66"/>
            <p:cNvSpPr>
              <a:spLocks noChangeArrowheads="1"/>
            </p:cNvSpPr>
            <p:nvPr/>
          </p:nvSpPr>
          <p:spPr bwMode="auto">
            <a:xfrm>
              <a:off x="3979863" y="3349626"/>
              <a:ext cx="182742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91" name="Rectangle 67"/>
            <p:cNvSpPr>
              <a:spLocks noChangeArrowheads="1"/>
            </p:cNvSpPr>
            <p:nvPr/>
          </p:nvSpPr>
          <p:spPr bwMode="auto">
            <a:xfrm>
              <a:off x="3522663" y="3349626"/>
              <a:ext cx="182742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92" name="Rectangle 68"/>
            <p:cNvSpPr>
              <a:spLocks noChangeArrowheads="1"/>
            </p:cNvSpPr>
            <p:nvPr/>
          </p:nvSpPr>
          <p:spPr bwMode="auto">
            <a:xfrm>
              <a:off x="3051175" y="3349626"/>
              <a:ext cx="274114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93" name="Rectangle 69"/>
            <p:cNvSpPr>
              <a:spLocks noChangeArrowheads="1"/>
            </p:cNvSpPr>
            <p:nvPr/>
          </p:nvSpPr>
          <p:spPr bwMode="auto">
            <a:xfrm>
              <a:off x="5492750" y="2994026"/>
              <a:ext cx="12663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94" name="Rectangle 70"/>
            <p:cNvSpPr>
              <a:spLocks noChangeArrowheads="1"/>
            </p:cNvSpPr>
            <p:nvPr/>
          </p:nvSpPr>
          <p:spPr bwMode="auto">
            <a:xfrm>
              <a:off x="5048250" y="3184526"/>
              <a:ext cx="12663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95" name="Rectangle 71"/>
            <p:cNvSpPr>
              <a:spLocks noChangeArrowheads="1"/>
            </p:cNvSpPr>
            <p:nvPr/>
          </p:nvSpPr>
          <p:spPr bwMode="auto">
            <a:xfrm>
              <a:off x="4538663" y="3311526"/>
              <a:ext cx="226024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=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0" name="Picture 96" descr="C:\Users\mariog\Documenti\Lavori\Convegni\2008\BIOMAT\Abbate\slides\di5\ch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7691" y="2209800"/>
            <a:ext cx="2649076" cy="2618096"/>
          </a:xfrm>
          <a:prstGeom prst="rect">
            <a:avLst/>
          </a:prstGeom>
          <a:noFill/>
        </p:spPr>
      </p:pic>
      <p:grpSp>
        <p:nvGrpSpPr>
          <p:cNvPr id="124" name="Group 123"/>
          <p:cNvGrpSpPr/>
          <p:nvPr/>
        </p:nvGrpSpPr>
        <p:grpSpPr>
          <a:xfrm>
            <a:off x="1981200" y="4841875"/>
            <a:ext cx="3257550" cy="1031875"/>
            <a:chOff x="-1981200" y="5105400"/>
            <a:chExt cx="3257550" cy="1031875"/>
          </a:xfrm>
        </p:grpSpPr>
        <p:sp>
          <p:nvSpPr>
            <p:cNvPr id="52323" name="AutoShape 99"/>
            <p:cNvSpPr>
              <a:spLocks noChangeAspect="1" noChangeArrowheads="1" noTextEdit="1"/>
            </p:cNvSpPr>
            <p:nvPr/>
          </p:nvSpPr>
          <p:spPr bwMode="auto">
            <a:xfrm>
              <a:off x="-1981200" y="5105400"/>
              <a:ext cx="3257550" cy="103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2325" name="Line 101"/>
            <p:cNvSpPr>
              <a:spLocks noChangeShapeType="1"/>
            </p:cNvSpPr>
            <p:nvPr/>
          </p:nvSpPr>
          <p:spPr bwMode="auto">
            <a:xfrm>
              <a:off x="271463" y="5545138"/>
              <a:ext cx="92868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2326" name="Rectangle 102"/>
            <p:cNvSpPr>
              <a:spLocks noChangeArrowheads="1"/>
            </p:cNvSpPr>
            <p:nvPr/>
          </p:nvSpPr>
          <p:spPr bwMode="auto">
            <a:xfrm>
              <a:off x="639763" y="5545138"/>
              <a:ext cx="1394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s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27" name="Rectangle 103"/>
            <p:cNvSpPr>
              <a:spLocks noChangeArrowheads="1"/>
            </p:cNvSpPr>
            <p:nvPr/>
          </p:nvSpPr>
          <p:spPr bwMode="auto">
            <a:xfrm>
              <a:off x="1085850" y="5156200"/>
              <a:ext cx="83356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28" name="Rectangle 104"/>
            <p:cNvSpPr>
              <a:spLocks noChangeArrowheads="1"/>
            </p:cNvSpPr>
            <p:nvPr/>
          </p:nvSpPr>
          <p:spPr bwMode="auto">
            <a:xfrm>
              <a:off x="984250" y="5218113"/>
              <a:ext cx="9297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29" name="Rectangle 105"/>
            <p:cNvSpPr>
              <a:spLocks noChangeArrowheads="1"/>
            </p:cNvSpPr>
            <p:nvPr/>
          </p:nvSpPr>
          <p:spPr bwMode="auto">
            <a:xfrm>
              <a:off x="271463" y="5218113"/>
              <a:ext cx="9297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30" name="Rectangle 106"/>
            <p:cNvSpPr>
              <a:spLocks noChangeArrowheads="1"/>
            </p:cNvSpPr>
            <p:nvPr/>
          </p:nvSpPr>
          <p:spPr bwMode="auto">
            <a:xfrm>
              <a:off x="-798513" y="5507038"/>
              <a:ext cx="13625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31" name="Rectangle 107"/>
            <p:cNvSpPr>
              <a:spLocks noChangeArrowheads="1"/>
            </p:cNvSpPr>
            <p:nvPr/>
          </p:nvSpPr>
          <p:spPr bwMode="auto">
            <a:xfrm>
              <a:off x="-1192213" y="5557838"/>
              <a:ext cx="102592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32" name="Rectangle 108"/>
            <p:cNvSpPr>
              <a:spLocks noChangeArrowheads="1"/>
            </p:cNvSpPr>
            <p:nvPr/>
          </p:nvSpPr>
          <p:spPr bwMode="auto">
            <a:xfrm>
              <a:off x="-1587500" y="5507038"/>
              <a:ext cx="13625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33" name="Rectangle 109"/>
            <p:cNvSpPr>
              <a:spLocks noChangeArrowheads="1"/>
            </p:cNvSpPr>
            <p:nvPr/>
          </p:nvSpPr>
          <p:spPr bwMode="auto">
            <a:xfrm>
              <a:off x="908050" y="5319713"/>
              <a:ext cx="46488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j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34" name="Rectangle 110"/>
            <p:cNvSpPr>
              <a:spLocks noChangeArrowheads="1"/>
            </p:cNvSpPr>
            <p:nvPr/>
          </p:nvSpPr>
          <p:spPr bwMode="auto">
            <a:xfrm>
              <a:off x="512763" y="5319713"/>
              <a:ext cx="46488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35" name="Rectangle 111"/>
            <p:cNvSpPr>
              <a:spLocks noChangeArrowheads="1"/>
            </p:cNvSpPr>
            <p:nvPr/>
          </p:nvSpPr>
          <p:spPr bwMode="auto">
            <a:xfrm>
              <a:off x="385763" y="5218113"/>
              <a:ext cx="14106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36" name="Rectangle 112"/>
            <p:cNvSpPr>
              <a:spLocks noChangeArrowheads="1"/>
            </p:cNvSpPr>
            <p:nvPr/>
          </p:nvSpPr>
          <p:spPr bwMode="auto">
            <a:xfrm>
              <a:off x="-644525" y="5797550"/>
              <a:ext cx="12824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ij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37" name="Rectangle 113"/>
            <p:cNvSpPr>
              <a:spLocks noChangeArrowheads="1"/>
            </p:cNvSpPr>
            <p:nvPr/>
          </p:nvSpPr>
          <p:spPr bwMode="auto">
            <a:xfrm>
              <a:off x="-73025" y="5545138"/>
              <a:ext cx="182742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38" name="Rectangle 114"/>
            <p:cNvSpPr>
              <a:spLocks noChangeArrowheads="1"/>
            </p:cNvSpPr>
            <p:nvPr/>
          </p:nvSpPr>
          <p:spPr bwMode="auto">
            <a:xfrm>
              <a:off x="-1420813" y="5507038"/>
              <a:ext cx="250068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39" name="Rectangle 115"/>
            <p:cNvSpPr>
              <a:spLocks noChangeArrowheads="1"/>
            </p:cNvSpPr>
            <p:nvPr/>
          </p:nvSpPr>
          <p:spPr bwMode="auto">
            <a:xfrm>
              <a:off x="-1905000" y="5507038"/>
              <a:ext cx="274114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40" name="Rectangle 116"/>
            <p:cNvSpPr>
              <a:spLocks noChangeArrowheads="1"/>
            </p:cNvSpPr>
            <p:nvPr/>
          </p:nvSpPr>
          <p:spPr bwMode="auto">
            <a:xfrm>
              <a:off x="741363" y="5192713"/>
              <a:ext cx="1394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41" name="Rectangle 117"/>
            <p:cNvSpPr>
              <a:spLocks noChangeArrowheads="1"/>
            </p:cNvSpPr>
            <p:nvPr/>
          </p:nvSpPr>
          <p:spPr bwMode="auto">
            <a:xfrm>
              <a:off x="601663" y="5192713"/>
              <a:ext cx="12663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42" name="Rectangle 118"/>
            <p:cNvSpPr>
              <a:spLocks noChangeArrowheads="1"/>
            </p:cNvSpPr>
            <p:nvPr/>
          </p:nvSpPr>
          <p:spPr bwMode="auto">
            <a:xfrm>
              <a:off x="131763" y="5368925"/>
              <a:ext cx="12663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43" name="Rectangle 119"/>
            <p:cNvSpPr>
              <a:spLocks noChangeArrowheads="1"/>
            </p:cNvSpPr>
            <p:nvPr/>
          </p:nvSpPr>
          <p:spPr bwMode="auto">
            <a:xfrm>
              <a:off x="-377825" y="5507038"/>
              <a:ext cx="226024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=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44" name="Rectangle 120"/>
            <p:cNvSpPr>
              <a:spLocks noChangeArrowheads="1"/>
            </p:cNvSpPr>
            <p:nvPr/>
          </p:nvSpPr>
          <p:spPr bwMode="auto">
            <a:xfrm>
              <a:off x="-1039813" y="5507038"/>
              <a:ext cx="246862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different religion: </a:t>
            </a:r>
            <a:r>
              <a:rPr lang="en-US" dirty="0" err="1" smtClean="0"/>
              <a:t>ReGEC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The problem can be restated as: find two </a:t>
            </a:r>
            <a:r>
              <a:rPr lang="en-US" sz="2600" dirty="0" err="1" smtClean="0"/>
              <a:t>hyperplanes</a:t>
            </a:r>
            <a:r>
              <a:rPr lang="en-US" sz="2600" dirty="0" smtClean="0"/>
              <a:t> (in the feature space), each the closest to one set and the furthest from the other.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r>
              <a:rPr lang="en-US" sz="2600" dirty="0" smtClean="0"/>
              <a:t>The binary classification problem can be solved as a generalized </a:t>
            </a:r>
            <a:r>
              <a:rPr lang="en-US" sz="2600" dirty="0" err="1" smtClean="0"/>
              <a:t>eigenvalue</a:t>
            </a:r>
            <a:r>
              <a:rPr lang="en-US" sz="2600" dirty="0" smtClean="0"/>
              <a:t> problem. 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5943600" y="2590800"/>
            <a:ext cx="2727325" cy="860425"/>
            <a:chOff x="3208338" y="5387975"/>
            <a:chExt cx="2727325" cy="860425"/>
          </a:xfrm>
        </p:grpSpPr>
        <p:sp>
          <p:nvSpPr>
            <p:cNvPr id="46" name="AutoShape 6"/>
            <p:cNvSpPr>
              <a:spLocks noChangeAspect="1" noChangeArrowheads="1" noTextEdit="1"/>
            </p:cNvSpPr>
            <p:nvPr/>
          </p:nvSpPr>
          <p:spPr bwMode="auto">
            <a:xfrm>
              <a:off x="3208338" y="5387975"/>
              <a:ext cx="272732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3767138" y="5830888"/>
              <a:ext cx="2105025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" name="Rectangle 9"/>
            <p:cNvSpPr>
              <a:spLocks noChangeArrowheads="1"/>
            </p:cNvSpPr>
            <p:nvPr/>
          </p:nvSpPr>
          <p:spPr bwMode="auto">
            <a:xfrm>
              <a:off x="5777632" y="5843588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10"/>
            <p:cNvSpPr>
              <a:spLocks noChangeArrowheads="1"/>
            </p:cNvSpPr>
            <p:nvPr/>
          </p:nvSpPr>
          <p:spPr bwMode="auto">
            <a:xfrm>
              <a:off x="5777632" y="5426075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11"/>
            <p:cNvSpPr>
              <a:spLocks noChangeArrowheads="1"/>
            </p:cNvSpPr>
            <p:nvPr/>
          </p:nvSpPr>
          <p:spPr bwMode="auto">
            <a:xfrm>
              <a:off x="3614738" y="5830888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12"/>
            <p:cNvSpPr>
              <a:spLocks noChangeArrowheads="1"/>
            </p:cNvSpPr>
            <p:nvPr/>
          </p:nvSpPr>
          <p:spPr bwMode="auto">
            <a:xfrm>
              <a:off x="3424238" y="5830888"/>
              <a:ext cx="7854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γ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13"/>
            <p:cNvSpPr>
              <a:spLocks noChangeArrowheads="1"/>
            </p:cNvSpPr>
            <p:nvPr/>
          </p:nvSpPr>
          <p:spPr bwMode="auto">
            <a:xfrm>
              <a:off x="3360738" y="5830888"/>
              <a:ext cx="4488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14"/>
            <p:cNvSpPr>
              <a:spLocks noChangeArrowheads="1"/>
            </p:cNvSpPr>
            <p:nvPr/>
          </p:nvSpPr>
          <p:spPr bwMode="auto">
            <a:xfrm>
              <a:off x="5663332" y="5881688"/>
              <a:ext cx="11862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15"/>
            <p:cNvSpPr>
              <a:spLocks noChangeArrowheads="1"/>
            </p:cNvSpPr>
            <p:nvPr/>
          </p:nvSpPr>
          <p:spPr bwMode="auto">
            <a:xfrm>
              <a:off x="4768851" y="5881688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16"/>
            <p:cNvSpPr>
              <a:spLocks noChangeArrowheads="1"/>
            </p:cNvSpPr>
            <p:nvPr/>
          </p:nvSpPr>
          <p:spPr bwMode="auto">
            <a:xfrm>
              <a:off x="4476751" y="5881688"/>
              <a:ext cx="7373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17"/>
            <p:cNvSpPr>
              <a:spLocks noChangeArrowheads="1"/>
            </p:cNvSpPr>
            <p:nvPr/>
          </p:nvSpPr>
          <p:spPr bwMode="auto">
            <a:xfrm>
              <a:off x="4171951" y="5881688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18"/>
            <p:cNvSpPr>
              <a:spLocks noChangeArrowheads="1"/>
            </p:cNvSpPr>
            <p:nvPr/>
          </p:nvSpPr>
          <p:spPr bwMode="auto">
            <a:xfrm>
              <a:off x="3767138" y="5881688"/>
              <a:ext cx="11862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19"/>
            <p:cNvSpPr>
              <a:spLocks noChangeArrowheads="1"/>
            </p:cNvSpPr>
            <p:nvPr/>
          </p:nvSpPr>
          <p:spPr bwMode="auto">
            <a:xfrm>
              <a:off x="5663332" y="5464175"/>
              <a:ext cx="11862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20"/>
            <p:cNvSpPr>
              <a:spLocks noChangeArrowheads="1"/>
            </p:cNvSpPr>
            <p:nvPr/>
          </p:nvSpPr>
          <p:spPr bwMode="auto">
            <a:xfrm>
              <a:off x="4768851" y="5464175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ectangle 21"/>
            <p:cNvSpPr>
              <a:spLocks noChangeArrowheads="1"/>
            </p:cNvSpPr>
            <p:nvPr/>
          </p:nvSpPr>
          <p:spPr bwMode="auto">
            <a:xfrm>
              <a:off x="4476751" y="5464175"/>
              <a:ext cx="7373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Rectangle 22"/>
            <p:cNvSpPr>
              <a:spLocks noChangeArrowheads="1"/>
            </p:cNvSpPr>
            <p:nvPr/>
          </p:nvSpPr>
          <p:spPr bwMode="auto">
            <a:xfrm>
              <a:off x="4171951" y="5464175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23"/>
            <p:cNvSpPr>
              <a:spLocks noChangeArrowheads="1"/>
            </p:cNvSpPr>
            <p:nvPr/>
          </p:nvSpPr>
          <p:spPr bwMode="auto">
            <a:xfrm>
              <a:off x="3767138" y="5464175"/>
              <a:ext cx="11862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ectangle 24"/>
            <p:cNvSpPr>
              <a:spLocks noChangeArrowheads="1"/>
            </p:cNvSpPr>
            <p:nvPr/>
          </p:nvSpPr>
          <p:spPr bwMode="auto">
            <a:xfrm>
              <a:off x="3246438" y="5565775"/>
              <a:ext cx="458459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min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ectangle 25"/>
            <p:cNvSpPr>
              <a:spLocks noChangeArrowheads="1"/>
            </p:cNvSpPr>
            <p:nvPr/>
          </p:nvSpPr>
          <p:spPr bwMode="auto">
            <a:xfrm>
              <a:off x="5434732" y="5894457"/>
              <a:ext cx="12182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Rectangle 26"/>
            <p:cNvSpPr>
              <a:spLocks noChangeArrowheads="1"/>
            </p:cNvSpPr>
            <p:nvPr/>
          </p:nvSpPr>
          <p:spPr bwMode="auto">
            <a:xfrm>
              <a:off x="5434732" y="5476944"/>
              <a:ext cx="12182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Rectangle 27"/>
            <p:cNvSpPr>
              <a:spLocks noChangeArrowheads="1"/>
            </p:cNvSpPr>
            <p:nvPr/>
          </p:nvSpPr>
          <p:spPr bwMode="auto">
            <a:xfrm>
              <a:off x="5307732" y="5881688"/>
              <a:ext cx="13144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28"/>
            <p:cNvSpPr>
              <a:spLocks noChangeArrowheads="1"/>
            </p:cNvSpPr>
            <p:nvPr/>
          </p:nvSpPr>
          <p:spPr bwMode="auto">
            <a:xfrm>
              <a:off x="4890220" y="5881688"/>
              <a:ext cx="14747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Rectangle 29"/>
            <p:cNvSpPr>
              <a:spLocks noChangeArrowheads="1"/>
            </p:cNvSpPr>
            <p:nvPr/>
          </p:nvSpPr>
          <p:spPr bwMode="auto">
            <a:xfrm>
              <a:off x="4286251" y="5881688"/>
              <a:ext cx="17953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B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Rectangle 30"/>
            <p:cNvSpPr>
              <a:spLocks noChangeArrowheads="1"/>
            </p:cNvSpPr>
            <p:nvPr/>
          </p:nvSpPr>
          <p:spPr bwMode="auto">
            <a:xfrm>
              <a:off x="3943351" y="5881688"/>
              <a:ext cx="19717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Rectangle 31"/>
            <p:cNvSpPr>
              <a:spLocks noChangeArrowheads="1"/>
            </p:cNvSpPr>
            <p:nvPr/>
          </p:nvSpPr>
          <p:spPr bwMode="auto">
            <a:xfrm>
              <a:off x="5307732" y="5464175"/>
              <a:ext cx="13144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Rectangle 32"/>
            <p:cNvSpPr>
              <a:spLocks noChangeArrowheads="1"/>
            </p:cNvSpPr>
            <p:nvPr/>
          </p:nvSpPr>
          <p:spPr bwMode="auto">
            <a:xfrm>
              <a:off x="4890220" y="5464175"/>
              <a:ext cx="14747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Rectangle 33"/>
            <p:cNvSpPr>
              <a:spLocks noChangeArrowheads="1"/>
            </p:cNvSpPr>
            <p:nvPr/>
          </p:nvSpPr>
          <p:spPr bwMode="auto">
            <a:xfrm>
              <a:off x="4298951" y="5464175"/>
              <a:ext cx="17953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ectangle 34"/>
            <p:cNvSpPr>
              <a:spLocks noChangeArrowheads="1"/>
            </p:cNvSpPr>
            <p:nvPr/>
          </p:nvSpPr>
          <p:spPr bwMode="auto">
            <a:xfrm>
              <a:off x="3943351" y="5464175"/>
              <a:ext cx="19717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Rectangle 35"/>
            <p:cNvSpPr>
              <a:spLocks noChangeArrowheads="1"/>
            </p:cNvSpPr>
            <p:nvPr/>
          </p:nvSpPr>
          <p:spPr bwMode="auto">
            <a:xfrm>
              <a:off x="3259138" y="5830888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5106120" y="5894457"/>
              <a:ext cx="16190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Rectangle 37"/>
            <p:cNvSpPr>
              <a:spLocks noChangeArrowheads="1"/>
            </p:cNvSpPr>
            <p:nvPr/>
          </p:nvSpPr>
          <p:spPr bwMode="auto">
            <a:xfrm>
              <a:off x="4578351" y="5894457"/>
              <a:ext cx="17793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Rectangle 38"/>
            <p:cNvSpPr>
              <a:spLocks noChangeArrowheads="1"/>
            </p:cNvSpPr>
            <p:nvPr/>
          </p:nvSpPr>
          <p:spPr bwMode="auto">
            <a:xfrm>
              <a:off x="5106120" y="5476944"/>
              <a:ext cx="16190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Rectangle 39"/>
            <p:cNvSpPr>
              <a:spLocks noChangeArrowheads="1"/>
            </p:cNvSpPr>
            <p:nvPr/>
          </p:nvSpPr>
          <p:spPr bwMode="auto">
            <a:xfrm>
              <a:off x="4578351" y="5476944"/>
              <a:ext cx="17793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Rectangle 40"/>
            <p:cNvSpPr>
              <a:spLocks noChangeArrowheads="1"/>
            </p:cNvSpPr>
            <p:nvPr/>
          </p:nvSpPr>
          <p:spPr bwMode="auto">
            <a:xfrm>
              <a:off x="3513138" y="5818188"/>
              <a:ext cx="9778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¹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2" name="Freeform 96"/>
          <p:cNvSpPr>
            <a:spLocks/>
          </p:cNvSpPr>
          <p:nvPr/>
        </p:nvSpPr>
        <p:spPr bwMode="auto">
          <a:xfrm rot="948253">
            <a:off x="608471" y="2673351"/>
            <a:ext cx="2515729" cy="1289050"/>
          </a:xfrm>
          <a:custGeom>
            <a:avLst/>
            <a:gdLst>
              <a:gd name="T0" fmla="*/ 1522 w 1610"/>
              <a:gd name="T1" fmla="*/ 0 h 830"/>
              <a:gd name="T2" fmla="*/ 1522 w 1610"/>
              <a:gd name="T3" fmla="*/ 280 h 830"/>
              <a:gd name="T4" fmla="*/ 996 w 1610"/>
              <a:gd name="T5" fmla="*/ 642 h 830"/>
              <a:gd name="T6" fmla="*/ 469 w 1610"/>
              <a:gd name="T7" fmla="*/ 823 h 830"/>
              <a:gd name="T8" fmla="*/ 0 w 1610"/>
              <a:gd name="T9" fmla="*/ 683 h 8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0"/>
              <a:gd name="T16" fmla="*/ 0 h 830"/>
              <a:gd name="T17" fmla="*/ 1610 w 1610"/>
              <a:gd name="T18" fmla="*/ 830 h 8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0" h="830">
                <a:moveTo>
                  <a:pt x="1522" y="0"/>
                </a:moveTo>
                <a:cubicBezTo>
                  <a:pt x="1566" y="86"/>
                  <a:pt x="1610" y="173"/>
                  <a:pt x="1522" y="280"/>
                </a:cubicBezTo>
                <a:cubicBezTo>
                  <a:pt x="1434" y="387"/>
                  <a:pt x="1171" y="552"/>
                  <a:pt x="996" y="642"/>
                </a:cubicBezTo>
                <a:cubicBezTo>
                  <a:pt x="821" y="732"/>
                  <a:pt x="635" y="816"/>
                  <a:pt x="469" y="823"/>
                </a:cubicBezTo>
                <a:cubicBezTo>
                  <a:pt x="303" y="830"/>
                  <a:pt x="78" y="706"/>
                  <a:pt x="0" y="683"/>
                </a:cubicBezTo>
              </a:path>
            </a:pathLst>
          </a:custGeom>
          <a:noFill/>
          <a:ln w="76200">
            <a:solidFill>
              <a:srgbClr val="3333CC"/>
            </a:solidFill>
            <a:round/>
            <a:headEnd/>
            <a:tailEnd/>
          </a:ln>
        </p:spPr>
        <p:txBody>
          <a:bodyPr anchor="ctr"/>
          <a:lstStyle/>
          <a:p>
            <a:endParaRPr lang="it-IT">
              <a:solidFill>
                <a:srgbClr val="FF0000"/>
              </a:solidFill>
            </a:endParaRPr>
          </a:p>
        </p:txBody>
      </p:sp>
      <p:sp>
        <p:nvSpPr>
          <p:cNvPr id="43" name="Freeform 97"/>
          <p:cNvSpPr>
            <a:spLocks/>
          </p:cNvSpPr>
          <p:nvPr/>
        </p:nvSpPr>
        <p:spPr bwMode="auto">
          <a:xfrm>
            <a:off x="3200400" y="4267200"/>
            <a:ext cx="1900696" cy="1371600"/>
          </a:xfrm>
          <a:custGeom>
            <a:avLst/>
            <a:gdLst>
              <a:gd name="T0" fmla="*/ 0 w 1243"/>
              <a:gd name="T1" fmla="*/ 955 h 955"/>
              <a:gd name="T2" fmla="*/ 140 w 1243"/>
              <a:gd name="T3" fmla="*/ 535 h 955"/>
              <a:gd name="T4" fmla="*/ 518 w 1243"/>
              <a:gd name="T5" fmla="*/ 140 h 955"/>
              <a:gd name="T6" fmla="*/ 1243 w 1243"/>
              <a:gd name="T7" fmla="*/ 0 h 955"/>
              <a:gd name="T8" fmla="*/ 0 60000 65536"/>
              <a:gd name="T9" fmla="*/ 0 60000 65536"/>
              <a:gd name="T10" fmla="*/ 0 60000 65536"/>
              <a:gd name="T11" fmla="*/ 0 60000 65536"/>
              <a:gd name="T12" fmla="*/ 0 w 1243"/>
              <a:gd name="T13" fmla="*/ 0 h 955"/>
              <a:gd name="T14" fmla="*/ 1243 w 1243"/>
              <a:gd name="T15" fmla="*/ 955 h 9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3" h="955">
                <a:moveTo>
                  <a:pt x="0" y="955"/>
                </a:moveTo>
                <a:cubicBezTo>
                  <a:pt x="27" y="813"/>
                  <a:pt x="54" y="671"/>
                  <a:pt x="140" y="535"/>
                </a:cubicBezTo>
                <a:cubicBezTo>
                  <a:pt x="226" y="399"/>
                  <a:pt x="334" y="229"/>
                  <a:pt x="518" y="140"/>
                </a:cubicBezTo>
                <a:cubicBezTo>
                  <a:pt x="702" y="51"/>
                  <a:pt x="1122" y="23"/>
                  <a:pt x="1243" y="0"/>
                </a:cubicBezTo>
              </a:path>
            </a:pathLst>
          </a:custGeom>
          <a:noFill/>
          <a:ln w="76200">
            <a:solidFill>
              <a:srgbClr val="3333CC"/>
            </a:solidFill>
            <a:round/>
            <a:headEnd/>
            <a:tailEnd/>
          </a:ln>
        </p:spPr>
        <p:txBody>
          <a:bodyPr anchor="ctr"/>
          <a:lstStyle/>
          <a:p>
            <a:endParaRPr lang="it-IT">
              <a:solidFill>
                <a:srgbClr val="00B050"/>
              </a:solidFill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3105608" y="3049587"/>
            <a:ext cx="1847850" cy="381000"/>
            <a:chOff x="2876550" y="2514600"/>
            <a:chExt cx="1847850" cy="381000"/>
          </a:xfrm>
        </p:grpSpPr>
        <p:sp>
          <p:nvSpPr>
            <p:cNvPr id="8197" name="AutoShape 5"/>
            <p:cNvSpPr>
              <a:spLocks noChangeAspect="1" noChangeArrowheads="1" noTextEdit="1"/>
            </p:cNvSpPr>
            <p:nvPr/>
          </p:nvSpPr>
          <p:spPr bwMode="auto">
            <a:xfrm>
              <a:off x="2876550" y="2514600"/>
              <a:ext cx="1847850" cy="34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199" name="Rectangle 7"/>
            <p:cNvSpPr>
              <a:spLocks noChangeArrowheads="1"/>
            </p:cNvSpPr>
            <p:nvPr/>
          </p:nvSpPr>
          <p:spPr bwMode="auto">
            <a:xfrm>
              <a:off x="4559300" y="2565400"/>
              <a:ext cx="121828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0" name="Rectangle 8"/>
            <p:cNvSpPr>
              <a:spLocks noChangeArrowheads="1"/>
            </p:cNvSpPr>
            <p:nvPr/>
          </p:nvSpPr>
          <p:spPr bwMode="auto">
            <a:xfrm>
              <a:off x="3616325" y="2565400"/>
              <a:ext cx="81754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1" name="Rectangle 9"/>
            <p:cNvSpPr>
              <a:spLocks noChangeArrowheads="1"/>
            </p:cNvSpPr>
            <p:nvPr/>
          </p:nvSpPr>
          <p:spPr bwMode="auto">
            <a:xfrm>
              <a:off x="3386138" y="2565400"/>
              <a:ext cx="60914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2" name="Rectangle 10"/>
            <p:cNvSpPr>
              <a:spLocks noChangeArrowheads="1"/>
            </p:cNvSpPr>
            <p:nvPr/>
          </p:nvSpPr>
          <p:spPr bwMode="auto">
            <a:xfrm>
              <a:off x="3322638" y="2565400"/>
              <a:ext cx="4328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'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3" name="Rectangle 11"/>
            <p:cNvSpPr>
              <a:spLocks noChangeArrowheads="1"/>
            </p:cNvSpPr>
            <p:nvPr/>
          </p:nvSpPr>
          <p:spPr bwMode="auto">
            <a:xfrm>
              <a:off x="3105150" y="2565400"/>
              <a:ext cx="81754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4" name="Rectangle 12"/>
            <p:cNvSpPr>
              <a:spLocks noChangeArrowheads="1"/>
            </p:cNvSpPr>
            <p:nvPr/>
          </p:nvSpPr>
          <p:spPr bwMode="auto">
            <a:xfrm>
              <a:off x="4227513" y="2726323"/>
              <a:ext cx="7053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auto">
            <a:xfrm>
              <a:off x="3819525" y="2693988"/>
              <a:ext cx="7053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auto">
            <a:xfrm>
              <a:off x="4367213" y="2554224"/>
              <a:ext cx="133050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=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7" name="Rectangle 15"/>
            <p:cNvSpPr>
              <a:spLocks noChangeArrowheads="1"/>
            </p:cNvSpPr>
            <p:nvPr/>
          </p:nvSpPr>
          <p:spPr bwMode="auto">
            <a:xfrm>
              <a:off x="3946525" y="2559635"/>
              <a:ext cx="133050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8" name="Rectangle 16"/>
            <p:cNvSpPr>
              <a:spLocks noChangeArrowheads="1"/>
            </p:cNvSpPr>
            <p:nvPr/>
          </p:nvSpPr>
          <p:spPr bwMode="auto">
            <a:xfrm>
              <a:off x="3462338" y="2559635"/>
              <a:ext cx="147476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auto">
            <a:xfrm>
              <a:off x="4100513" y="2559635"/>
              <a:ext cx="99386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10" name="Rectangle 18"/>
            <p:cNvSpPr>
              <a:spLocks noChangeArrowheads="1"/>
            </p:cNvSpPr>
            <p:nvPr/>
          </p:nvSpPr>
          <p:spPr bwMode="auto">
            <a:xfrm>
              <a:off x="3705225" y="2565400"/>
              <a:ext cx="121828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11" name="Rectangle 19"/>
            <p:cNvSpPr>
              <a:spLocks noChangeArrowheads="1"/>
            </p:cNvSpPr>
            <p:nvPr/>
          </p:nvSpPr>
          <p:spPr bwMode="auto">
            <a:xfrm>
              <a:off x="3208338" y="2565400"/>
              <a:ext cx="10740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auto">
            <a:xfrm>
              <a:off x="2914650" y="2565400"/>
              <a:ext cx="161904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 rot="21166896">
            <a:off x="4115258" y="4157429"/>
            <a:ext cx="1889125" cy="364540"/>
            <a:chOff x="6035675" y="6283325"/>
            <a:chExt cx="1889125" cy="364540"/>
          </a:xfrm>
        </p:grpSpPr>
        <p:sp>
          <p:nvSpPr>
            <p:cNvPr id="8216" name="AutoShape 24"/>
            <p:cNvSpPr>
              <a:spLocks noChangeAspect="1" noChangeArrowheads="1" noTextEdit="1"/>
            </p:cNvSpPr>
            <p:nvPr/>
          </p:nvSpPr>
          <p:spPr bwMode="auto">
            <a:xfrm>
              <a:off x="6035675" y="6283325"/>
              <a:ext cx="1889125" cy="34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18" name="Rectangle 26"/>
            <p:cNvSpPr>
              <a:spLocks noChangeArrowheads="1"/>
            </p:cNvSpPr>
            <p:nvPr/>
          </p:nvSpPr>
          <p:spPr bwMode="auto">
            <a:xfrm>
              <a:off x="7759700" y="6334125"/>
              <a:ext cx="121828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19" name="Rectangle 27"/>
            <p:cNvSpPr>
              <a:spLocks noChangeArrowheads="1"/>
            </p:cNvSpPr>
            <p:nvPr/>
          </p:nvSpPr>
          <p:spPr bwMode="auto">
            <a:xfrm>
              <a:off x="6783388" y="6334125"/>
              <a:ext cx="81754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20" name="Rectangle 28"/>
            <p:cNvSpPr>
              <a:spLocks noChangeArrowheads="1"/>
            </p:cNvSpPr>
            <p:nvPr/>
          </p:nvSpPr>
          <p:spPr bwMode="auto">
            <a:xfrm>
              <a:off x="6542088" y="6334125"/>
              <a:ext cx="60914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21" name="Rectangle 29"/>
            <p:cNvSpPr>
              <a:spLocks noChangeArrowheads="1"/>
            </p:cNvSpPr>
            <p:nvPr/>
          </p:nvSpPr>
          <p:spPr bwMode="auto">
            <a:xfrm>
              <a:off x="6480175" y="6334125"/>
              <a:ext cx="4328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'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22" name="Rectangle 30"/>
            <p:cNvSpPr>
              <a:spLocks noChangeArrowheads="1"/>
            </p:cNvSpPr>
            <p:nvPr/>
          </p:nvSpPr>
          <p:spPr bwMode="auto">
            <a:xfrm>
              <a:off x="6276975" y="6334125"/>
              <a:ext cx="81754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23" name="Rectangle 31"/>
            <p:cNvSpPr>
              <a:spLocks noChangeArrowheads="1"/>
            </p:cNvSpPr>
            <p:nvPr/>
          </p:nvSpPr>
          <p:spPr bwMode="auto">
            <a:xfrm>
              <a:off x="7431088" y="6478588"/>
              <a:ext cx="7053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24" name="Rectangle 32"/>
            <p:cNvSpPr>
              <a:spLocks noChangeArrowheads="1"/>
            </p:cNvSpPr>
            <p:nvPr/>
          </p:nvSpPr>
          <p:spPr bwMode="auto">
            <a:xfrm>
              <a:off x="6986588" y="6450013"/>
              <a:ext cx="7053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25" name="Rectangle 33"/>
            <p:cNvSpPr>
              <a:spLocks noChangeArrowheads="1"/>
            </p:cNvSpPr>
            <p:nvPr/>
          </p:nvSpPr>
          <p:spPr bwMode="auto">
            <a:xfrm>
              <a:off x="7581900" y="6337012"/>
              <a:ext cx="133050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=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26" name="Rectangle 34"/>
            <p:cNvSpPr>
              <a:spLocks noChangeArrowheads="1"/>
            </p:cNvSpPr>
            <p:nvPr/>
          </p:nvSpPr>
          <p:spPr bwMode="auto">
            <a:xfrm>
              <a:off x="7126288" y="6324600"/>
              <a:ext cx="133050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27" name="Rectangle 35"/>
            <p:cNvSpPr>
              <a:spLocks noChangeArrowheads="1"/>
            </p:cNvSpPr>
            <p:nvPr/>
          </p:nvSpPr>
          <p:spPr bwMode="auto">
            <a:xfrm>
              <a:off x="6630988" y="6324600"/>
              <a:ext cx="147476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28" name="Rectangle 36"/>
            <p:cNvSpPr>
              <a:spLocks noChangeArrowheads="1"/>
            </p:cNvSpPr>
            <p:nvPr/>
          </p:nvSpPr>
          <p:spPr bwMode="auto">
            <a:xfrm>
              <a:off x="7291388" y="6324600"/>
              <a:ext cx="99386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1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29" name="Rectangle 37"/>
            <p:cNvSpPr>
              <a:spLocks noChangeArrowheads="1"/>
            </p:cNvSpPr>
            <p:nvPr/>
          </p:nvSpPr>
          <p:spPr bwMode="auto">
            <a:xfrm>
              <a:off x="6859588" y="6334125"/>
              <a:ext cx="121828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30" name="Rectangle 38"/>
            <p:cNvSpPr>
              <a:spLocks noChangeArrowheads="1"/>
            </p:cNvSpPr>
            <p:nvPr/>
          </p:nvSpPr>
          <p:spPr bwMode="auto">
            <a:xfrm>
              <a:off x="6365875" y="6334125"/>
              <a:ext cx="10740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31" name="Rectangle 39"/>
            <p:cNvSpPr>
              <a:spLocks noChangeArrowheads="1"/>
            </p:cNvSpPr>
            <p:nvPr/>
          </p:nvSpPr>
          <p:spPr bwMode="auto">
            <a:xfrm>
              <a:off x="6086475" y="6334125"/>
              <a:ext cx="161904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1182444" y="3330047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456944" y="3445871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322832" y="289560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1819656" y="2810256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100072" y="3165455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2334768" y="3006959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657676" y="3029712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764356" y="3236976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788740" y="355092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2459736" y="3330047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2362200" y="3595223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106168" y="3558647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837944" y="3656183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411044" y="3781151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837944" y="400202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304288" y="4035552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209800" y="3867912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637310" y="5024735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875054" y="5105400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2865120" y="461162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3035808" y="4191000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3142488" y="4675632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3267456" y="4980432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3520440" y="3921359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3419856" y="4236720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3508248" y="4599432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3706368" y="4163568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3858768" y="4671167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3496846" y="4602480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694966" y="5024735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4002814" y="3810000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4008120" y="4463903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3855720" y="4671167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7807325" y="3886200"/>
            <a:ext cx="803275" cy="762000"/>
            <a:chOff x="7578725" y="4648200"/>
            <a:chExt cx="1565275" cy="1143000"/>
          </a:xfrm>
        </p:grpSpPr>
        <p:sp>
          <p:nvSpPr>
            <p:cNvPr id="16387" name="AutoShape 3"/>
            <p:cNvSpPr>
              <a:spLocks noChangeAspect="1" noChangeArrowheads="1" noTextEdit="1"/>
            </p:cNvSpPr>
            <p:nvPr/>
          </p:nvSpPr>
          <p:spPr bwMode="auto">
            <a:xfrm>
              <a:off x="7578725" y="4648200"/>
              <a:ext cx="1565275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/>
            </a:p>
          </p:txBody>
        </p:sp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8902699" y="5130798"/>
              <a:ext cx="231149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ú</a:t>
              </a:r>
              <a:endParaRPr kumimoji="0" lang="it-IT" sz="12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8902699" y="5206998"/>
              <a:ext cx="231149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û</a:t>
              </a:r>
              <a:endParaRPr kumimoji="0" lang="it-IT" sz="12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1" name="Rectangle 7"/>
            <p:cNvSpPr>
              <a:spLocks noChangeArrowheads="1"/>
            </p:cNvSpPr>
            <p:nvPr/>
          </p:nvSpPr>
          <p:spPr bwMode="auto">
            <a:xfrm>
              <a:off x="8902699" y="4711698"/>
              <a:ext cx="231149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ù</a:t>
              </a:r>
              <a:endParaRPr kumimoji="0" lang="it-IT" sz="12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2" name="Rectangle 8"/>
            <p:cNvSpPr>
              <a:spLocks noChangeArrowheads="1"/>
            </p:cNvSpPr>
            <p:nvPr/>
          </p:nvSpPr>
          <p:spPr bwMode="auto">
            <a:xfrm>
              <a:off x="8393112" y="5130798"/>
              <a:ext cx="231149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ê</a:t>
              </a:r>
              <a:endParaRPr kumimoji="0" lang="it-IT" sz="12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3" name="Rectangle 9"/>
            <p:cNvSpPr>
              <a:spLocks noChangeArrowheads="1"/>
            </p:cNvSpPr>
            <p:nvPr/>
          </p:nvSpPr>
          <p:spPr bwMode="auto">
            <a:xfrm>
              <a:off x="8393112" y="5206998"/>
              <a:ext cx="231149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ë</a:t>
              </a:r>
              <a:endParaRPr kumimoji="0" lang="it-IT" sz="12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4" name="Rectangle 10"/>
            <p:cNvSpPr>
              <a:spLocks noChangeArrowheads="1"/>
            </p:cNvSpPr>
            <p:nvPr/>
          </p:nvSpPr>
          <p:spPr bwMode="auto">
            <a:xfrm>
              <a:off x="8393112" y="4711700"/>
              <a:ext cx="231149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é</a:t>
              </a:r>
              <a:endParaRPr kumimoji="0" lang="it-IT" sz="12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5" name="Rectangle 11"/>
            <p:cNvSpPr>
              <a:spLocks noChangeArrowheads="1"/>
            </p:cNvSpPr>
            <p:nvPr/>
          </p:nvSpPr>
          <p:spPr bwMode="auto">
            <a:xfrm>
              <a:off x="8037513" y="4876800"/>
              <a:ext cx="327983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=</a:t>
              </a:r>
              <a:endParaRPr kumimoji="0" lang="it-IT" sz="12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6" name="Rectangle 12"/>
            <p:cNvSpPr>
              <a:spLocks noChangeArrowheads="1"/>
            </p:cNvSpPr>
            <p:nvPr/>
          </p:nvSpPr>
          <p:spPr bwMode="auto">
            <a:xfrm>
              <a:off x="7642225" y="4876800"/>
              <a:ext cx="362341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2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7" name="Rectangle 13"/>
            <p:cNvSpPr>
              <a:spLocks noChangeArrowheads="1"/>
            </p:cNvSpPr>
            <p:nvPr/>
          </p:nvSpPr>
          <p:spPr bwMode="auto">
            <a:xfrm>
              <a:off x="8596312" y="5130800"/>
              <a:ext cx="36546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B</a:t>
              </a:r>
              <a:endParaRPr kumimoji="0" lang="it-IT" sz="12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8" name="Rectangle 14"/>
            <p:cNvSpPr>
              <a:spLocks noChangeArrowheads="1"/>
            </p:cNvSpPr>
            <p:nvPr/>
          </p:nvSpPr>
          <p:spPr bwMode="auto">
            <a:xfrm>
              <a:off x="8621712" y="4711700"/>
              <a:ext cx="36546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it-IT" sz="12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5" name="Slide Number Placeholder 15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ReGEC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828800"/>
            <a:ext cx="8153400" cy="4495800"/>
          </a:xfrm>
        </p:spPr>
        <p:txBody>
          <a:bodyPr>
            <a:noAutofit/>
          </a:bodyPr>
          <a:lstStyle/>
          <a:p>
            <a:endParaRPr lang="it-IT" sz="2800" dirty="0" smtClean="0"/>
          </a:p>
          <a:p>
            <a:r>
              <a:rPr lang="it-IT" sz="2800" dirty="0" smtClean="0"/>
              <a:t>Let</a:t>
            </a:r>
          </a:p>
          <a:p>
            <a:endParaRPr lang="it-IT" sz="2800" dirty="0" smtClean="0"/>
          </a:p>
          <a:p>
            <a:endParaRPr lang="it-IT" sz="2800" dirty="0" smtClean="0"/>
          </a:p>
          <a:p>
            <a:r>
              <a:rPr lang="it-IT" sz="2800" dirty="0" smtClean="0"/>
              <a:t>the equation becomes:</a:t>
            </a:r>
          </a:p>
          <a:p>
            <a:endParaRPr lang="it-IT" sz="2800" dirty="0" smtClean="0"/>
          </a:p>
          <a:p>
            <a:endParaRPr lang="it-IT" sz="2800" dirty="0" smtClean="0"/>
          </a:p>
          <a:p>
            <a:endParaRPr lang="it-IT" sz="2800" dirty="0" smtClean="0"/>
          </a:p>
          <a:p>
            <a:r>
              <a:rPr lang="it-IT" sz="2800" dirty="0" smtClean="0"/>
              <a:t>Rayleigh quotients of </a:t>
            </a:r>
            <a:r>
              <a:rPr lang="it-IT" sz="2800" i="1" dirty="0" smtClean="0">
                <a:latin typeface="Times New Roman" pitchFamily="18" charset="0"/>
                <a:cs typeface="Times New Roman" pitchFamily="18" charset="0"/>
              </a:rPr>
              <a:t>Gz =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it-IT" sz="2800" i="1" dirty="0" smtClean="0">
                <a:latin typeface="Times New Roman" pitchFamily="18" charset="0"/>
                <a:cs typeface="Times New Roman" pitchFamily="18" charset="0"/>
              </a:rPr>
              <a:t>Hz</a:t>
            </a:r>
            <a:r>
              <a:rPr lang="it-IT" sz="2800" dirty="0" smtClean="0"/>
              <a:t>.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2438400" y="2805112"/>
            <a:ext cx="4422775" cy="1081088"/>
            <a:chOff x="4419600" y="1371600"/>
            <a:chExt cx="4422775" cy="1081088"/>
          </a:xfrm>
        </p:grpSpPr>
        <p:sp>
          <p:nvSpPr>
            <p:cNvPr id="9220" name="AutoShape 4"/>
            <p:cNvSpPr>
              <a:spLocks noChangeAspect="1" noChangeArrowheads="1" noTextEdit="1"/>
            </p:cNvSpPr>
            <p:nvPr/>
          </p:nvSpPr>
          <p:spPr bwMode="auto">
            <a:xfrm>
              <a:off x="4419600" y="1371600"/>
              <a:ext cx="4422775" cy="108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222" name="Rectangle 6"/>
            <p:cNvSpPr>
              <a:spLocks noChangeArrowheads="1"/>
            </p:cNvSpPr>
            <p:nvPr/>
          </p:nvSpPr>
          <p:spPr bwMode="auto">
            <a:xfrm>
              <a:off x="8601075" y="2084388"/>
              <a:ext cx="22442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]'.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7978775" y="2084388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[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8601075" y="1792288"/>
              <a:ext cx="17152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],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7839075" y="1792288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7558088" y="1792288"/>
              <a:ext cx="7373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>
              <a:off x="7253288" y="1792288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auto">
            <a:xfrm>
              <a:off x="6910388" y="1792288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[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auto">
            <a:xfrm>
              <a:off x="6681788" y="1792288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]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30" name="Rectangle 14"/>
            <p:cNvSpPr>
              <a:spLocks noChangeArrowheads="1"/>
            </p:cNvSpPr>
            <p:nvPr/>
          </p:nvSpPr>
          <p:spPr bwMode="auto">
            <a:xfrm>
              <a:off x="5932488" y="1792288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31" name="Rectangle 15"/>
            <p:cNvSpPr>
              <a:spLocks noChangeArrowheads="1"/>
            </p:cNvSpPr>
            <p:nvPr/>
          </p:nvSpPr>
          <p:spPr bwMode="auto">
            <a:xfrm>
              <a:off x="5640388" y="1792288"/>
              <a:ext cx="7373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32" name="Rectangle 16"/>
            <p:cNvSpPr>
              <a:spLocks noChangeArrowheads="1"/>
            </p:cNvSpPr>
            <p:nvPr/>
          </p:nvSpPr>
          <p:spPr bwMode="auto">
            <a:xfrm>
              <a:off x="5346700" y="1792288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33" name="Rectangle 17"/>
            <p:cNvSpPr>
              <a:spLocks noChangeArrowheads="1"/>
            </p:cNvSpPr>
            <p:nvPr/>
          </p:nvSpPr>
          <p:spPr bwMode="auto">
            <a:xfrm>
              <a:off x="4991100" y="1792288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[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34" name="Rectangle 18"/>
            <p:cNvSpPr>
              <a:spLocks noChangeArrowheads="1"/>
            </p:cNvSpPr>
            <p:nvPr/>
          </p:nvSpPr>
          <p:spPr bwMode="auto">
            <a:xfrm>
              <a:off x="8586851" y="1460500"/>
              <a:ext cx="17152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],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35" name="Rectangle 19"/>
            <p:cNvSpPr>
              <a:spLocks noChangeArrowheads="1"/>
            </p:cNvSpPr>
            <p:nvPr/>
          </p:nvSpPr>
          <p:spPr bwMode="auto">
            <a:xfrm>
              <a:off x="7837551" y="1460500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36" name="Rectangle 20"/>
            <p:cNvSpPr>
              <a:spLocks noChangeArrowheads="1"/>
            </p:cNvSpPr>
            <p:nvPr/>
          </p:nvSpPr>
          <p:spPr bwMode="auto">
            <a:xfrm>
              <a:off x="7543864" y="1460500"/>
              <a:ext cx="7373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37" name="Rectangle 21"/>
            <p:cNvSpPr>
              <a:spLocks noChangeArrowheads="1"/>
            </p:cNvSpPr>
            <p:nvPr/>
          </p:nvSpPr>
          <p:spPr bwMode="auto">
            <a:xfrm>
              <a:off x="7239064" y="1460500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38" name="Rectangle 22"/>
            <p:cNvSpPr>
              <a:spLocks noChangeArrowheads="1"/>
            </p:cNvSpPr>
            <p:nvPr/>
          </p:nvSpPr>
          <p:spPr bwMode="auto">
            <a:xfrm>
              <a:off x="6896164" y="1460500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[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39" name="Rectangle 23"/>
            <p:cNvSpPr>
              <a:spLocks noChangeArrowheads="1"/>
            </p:cNvSpPr>
            <p:nvPr/>
          </p:nvSpPr>
          <p:spPr bwMode="auto">
            <a:xfrm>
              <a:off x="6643688" y="1460500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]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40" name="Rectangle 24"/>
            <p:cNvSpPr>
              <a:spLocks noChangeArrowheads="1"/>
            </p:cNvSpPr>
            <p:nvPr/>
          </p:nvSpPr>
          <p:spPr bwMode="auto">
            <a:xfrm>
              <a:off x="5881688" y="1460500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41" name="Rectangle 25"/>
            <p:cNvSpPr>
              <a:spLocks noChangeArrowheads="1"/>
            </p:cNvSpPr>
            <p:nvPr/>
          </p:nvSpPr>
          <p:spPr bwMode="auto">
            <a:xfrm>
              <a:off x="5602288" y="1460500"/>
              <a:ext cx="7373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42" name="Rectangle 26"/>
            <p:cNvSpPr>
              <a:spLocks noChangeArrowheads="1"/>
            </p:cNvSpPr>
            <p:nvPr/>
          </p:nvSpPr>
          <p:spPr bwMode="auto">
            <a:xfrm>
              <a:off x="5295900" y="1460500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43" name="Rectangle 27"/>
            <p:cNvSpPr>
              <a:spLocks noChangeArrowheads="1"/>
            </p:cNvSpPr>
            <p:nvPr/>
          </p:nvSpPr>
          <p:spPr bwMode="auto">
            <a:xfrm>
              <a:off x="4953000" y="1460500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[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44" name="Rectangle 28"/>
            <p:cNvSpPr>
              <a:spLocks noChangeArrowheads="1"/>
            </p:cNvSpPr>
            <p:nvPr/>
          </p:nvSpPr>
          <p:spPr bwMode="auto">
            <a:xfrm>
              <a:off x="8435975" y="2046288"/>
              <a:ext cx="12182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45" name="Rectangle 29"/>
            <p:cNvSpPr>
              <a:spLocks noChangeArrowheads="1"/>
            </p:cNvSpPr>
            <p:nvPr/>
          </p:nvSpPr>
          <p:spPr bwMode="auto">
            <a:xfrm>
              <a:off x="8067675" y="2084388"/>
              <a:ext cx="14747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46" name="Rectangle 30"/>
            <p:cNvSpPr>
              <a:spLocks noChangeArrowheads="1"/>
            </p:cNvSpPr>
            <p:nvPr/>
          </p:nvSpPr>
          <p:spPr bwMode="auto">
            <a:xfrm>
              <a:off x="7570788" y="2084388"/>
              <a:ext cx="11541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z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47" name="Rectangle 31"/>
            <p:cNvSpPr>
              <a:spLocks noChangeArrowheads="1"/>
            </p:cNvSpPr>
            <p:nvPr/>
          </p:nvSpPr>
          <p:spPr bwMode="auto">
            <a:xfrm>
              <a:off x="8461375" y="1792288"/>
              <a:ext cx="13144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48" name="Rectangle 32"/>
            <p:cNvSpPr>
              <a:spLocks noChangeArrowheads="1"/>
            </p:cNvSpPr>
            <p:nvPr/>
          </p:nvSpPr>
          <p:spPr bwMode="auto">
            <a:xfrm>
              <a:off x="7367588" y="1792288"/>
              <a:ext cx="17953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B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49" name="Rectangle 33"/>
            <p:cNvSpPr>
              <a:spLocks noChangeArrowheads="1"/>
            </p:cNvSpPr>
            <p:nvPr/>
          </p:nvSpPr>
          <p:spPr bwMode="auto">
            <a:xfrm>
              <a:off x="7024688" y="1792288"/>
              <a:ext cx="19717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50" name="Rectangle 34"/>
            <p:cNvSpPr>
              <a:spLocks noChangeArrowheads="1"/>
            </p:cNvSpPr>
            <p:nvPr/>
          </p:nvSpPr>
          <p:spPr bwMode="auto">
            <a:xfrm>
              <a:off x="6554788" y="1792288"/>
              <a:ext cx="13144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51" name="Rectangle 35"/>
            <p:cNvSpPr>
              <a:spLocks noChangeArrowheads="1"/>
            </p:cNvSpPr>
            <p:nvPr/>
          </p:nvSpPr>
          <p:spPr bwMode="auto">
            <a:xfrm>
              <a:off x="5461000" y="1792288"/>
              <a:ext cx="17953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B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52" name="Rectangle 36"/>
            <p:cNvSpPr>
              <a:spLocks noChangeArrowheads="1"/>
            </p:cNvSpPr>
            <p:nvPr/>
          </p:nvSpPr>
          <p:spPr bwMode="auto">
            <a:xfrm>
              <a:off x="5118100" y="1792288"/>
              <a:ext cx="19717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53" name="Rectangle 37"/>
            <p:cNvSpPr>
              <a:spLocks noChangeArrowheads="1"/>
            </p:cNvSpPr>
            <p:nvPr/>
          </p:nvSpPr>
          <p:spPr bwMode="auto">
            <a:xfrm>
              <a:off x="4470400" y="1792288"/>
              <a:ext cx="2132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H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54" name="Rectangle 38"/>
            <p:cNvSpPr>
              <a:spLocks noChangeArrowheads="1"/>
            </p:cNvSpPr>
            <p:nvPr/>
          </p:nvSpPr>
          <p:spPr bwMode="auto">
            <a:xfrm>
              <a:off x="8459851" y="1460500"/>
              <a:ext cx="13144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55" name="Rectangle 39"/>
            <p:cNvSpPr>
              <a:spLocks noChangeArrowheads="1"/>
            </p:cNvSpPr>
            <p:nvPr/>
          </p:nvSpPr>
          <p:spPr bwMode="auto">
            <a:xfrm>
              <a:off x="7378764" y="1460500"/>
              <a:ext cx="17953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56" name="Rectangle 40"/>
            <p:cNvSpPr>
              <a:spLocks noChangeArrowheads="1"/>
            </p:cNvSpPr>
            <p:nvPr/>
          </p:nvSpPr>
          <p:spPr bwMode="auto">
            <a:xfrm>
              <a:off x="7010464" y="1460500"/>
              <a:ext cx="19717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57" name="Rectangle 41"/>
            <p:cNvSpPr>
              <a:spLocks noChangeArrowheads="1"/>
            </p:cNvSpPr>
            <p:nvPr/>
          </p:nvSpPr>
          <p:spPr bwMode="auto">
            <a:xfrm>
              <a:off x="6503988" y="1460500"/>
              <a:ext cx="13144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58" name="Rectangle 42"/>
            <p:cNvSpPr>
              <a:spLocks noChangeArrowheads="1"/>
            </p:cNvSpPr>
            <p:nvPr/>
          </p:nvSpPr>
          <p:spPr bwMode="auto">
            <a:xfrm>
              <a:off x="5422900" y="1460500"/>
              <a:ext cx="17953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59" name="Rectangle 43"/>
            <p:cNvSpPr>
              <a:spLocks noChangeArrowheads="1"/>
            </p:cNvSpPr>
            <p:nvPr/>
          </p:nvSpPr>
          <p:spPr bwMode="auto">
            <a:xfrm>
              <a:off x="5067300" y="1460500"/>
              <a:ext cx="19717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60" name="Rectangle 44"/>
            <p:cNvSpPr>
              <a:spLocks noChangeArrowheads="1"/>
            </p:cNvSpPr>
            <p:nvPr/>
          </p:nvSpPr>
          <p:spPr bwMode="auto">
            <a:xfrm>
              <a:off x="4457700" y="1460500"/>
              <a:ext cx="2132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61" name="Rectangle 45"/>
            <p:cNvSpPr>
              <a:spLocks noChangeArrowheads="1"/>
            </p:cNvSpPr>
            <p:nvPr/>
          </p:nvSpPr>
          <p:spPr bwMode="auto">
            <a:xfrm>
              <a:off x="6770688" y="1754188"/>
              <a:ext cx="9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62" name="Rectangle 46"/>
            <p:cNvSpPr>
              <a:spLocks noChangeArrowheads="1"/>
            </p:cNvSpPr>
            <p:nvPr/>
          </p:nvSpPr>
          <p:spPr bwMode="auto">
            <a:xfrm>
              <a:off x="6732588" y="1409700"/>
              <a:ext cx="9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63" name="Rectangle 47"/>
            <p:cNvSpPr>
              <a:spLocks noChangeArrowheads="1"/>
            </p:cNvSpPr>
            <p:nvPr/>
          </p:nvSpPr>
          <p:spPr bwMode="auto">
            <a:xfrm>
              <a:off x="8232775" y="2033588"/>
              <a:ext cx="7213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¢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64" name="Rectangle 48"/>
            <p:cNvSpPr>
              <a:spLocks noChangeArrowheads="1"/>
            </p:cNvSpPr>
            <p:nvPr/>
          </p:nvSpPr>
          <p:spPr bwMode="auto">
            <a:xfrm>
              <a:off x="7762875" y="2046288"/>
              <a:ext cx="16190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=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65" name="Rectangle 49"/>
            <p:cNvSpPr>
              <a:spLocks noChangeArrowheads="1"/>
            </p:cNvSpPr>
            <p:nvPr/>
          </p:nvSpPr>
          <p:spPr bwMode="auto">
            <a:xfrm>
              <a:off x="8258175" y="1754188"/>
              <a:ext cx="16190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66" name="Rectangle 50"/>
            <p:cNvSpPr>
              <a:spLocks noChangeArrowheads="1"/>
            </p:cNvSpPr>
            <p:nvPr/>
          </p:nvSpPr>
          <p:spPr bwMode="auto">
            <a:xfrm>
              <a:off x="7659688" y="1797945"/>
              <a:ext cx="17793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67" name="Rectangle 51"/>
            <p:cNvSpPr>
              <a:spLocks noChangeArrowheads="1"/>
            </p:cNvSpPr>
            <p:nvPr/>
          </p:nvSpPr>
          <p:spPr bwMode="auto">
            <a:xfrm>
              <a:off x="6351588" y="1754188"/>
              <a:ext cx="16190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68" name="Rectangle 52"/>
            <p:cNvSpPr>
              <a:spLocks noChangeArrowheads="1"/>
            </p:cNvSpPr>
            <p:nvPr/>
          </p:nvSpPr>
          <p:spPr bwMode="auto">
            <a:xfrm>
              <a:off x="5754688" y="1797945"/>
              <a:ext cx="17793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69" name="Rectangle 53"/>
            <p:cNvSpPr>
              <a:spLocks noChangeArrowheads="1"/>
            </p:cNvSpPr>
            <p:nvPr/>
          </p:nvSpPr>
          <p:spPr bwMode="auto">
            <a:xfrm>
              <a:off x="4787900" y="1754188"/>
              <a:ext cx="16190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=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70" name="Rectangle 54"/>
            <p:cNvSpPr>
              <a:spLocks noChangeArrowheads="1"/>
            </p:cNvSpPr>
            <p:nvPr/>
          </p:nvSpPr>
          <p:spPr bwMode="auto">
            <a:xfrm>
              <a:off x="8243951" y="1422400"/>
              <a:ext cx="16190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71" name="Rectangle 55"/>
            <p:cNvSpPr>
              <a:spLocks noChangeArrowheads="1"/>
            </p:cNvSpPr>
            <p:nvPr/>
          </p:nvSpPr>
          <p:spPr bwMode="auto">
            <a:xfrm>
              <a:off x="7645464" y="1466157"/>
              <a:ext cx="17793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72" name="Rectangle 56"/>
            <p:cNvSpPr>
              <a:spLocks noChangeArrowheads="1"/>
            </p:cNvSpPr>
            <p:nvPr/>
          </p:nvSpPr>
          <p:spPr bwMode="auto">
            <a:xfrm>
              <a:off x="6300788" y="1422400"/>
              <a:ext cx="16190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73" name="Rectangle 57"/>
            <p:cNvSpPr>
              <a:spLocks noChangeArrowheads="1"/>
            </p:cNvSpPr>
            <p:nvPr/>
          </p:nvSpPr>
          <p:spPr bwMode="auto">
            <a:xfrm>
              <a:off x="5703888" y="1466157"/>
              <a:ext cx="17793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74" name="Rectangle 58"/>
            <p:cNvSpPr>
              <a:spLocks noChangeArrowheads="1"/>
            </p:cNvSpPr>
            <p:nvPr/>
          </p:nvSpPr>
          <p:spPr bwMode="auto">
            <a:xfrm>
              <a:off x="4749800" y="1422400"/>
              <a:ext cx="16190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=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1425575" y="1477962"/>
            <a:ext cx="6880225" cy="884238"/>
            <a:chOff x="1131888" y="1219200"/>
            <a:chExt cx="6880225" cy="884238"/>
          </a:xfrm>
        </p:grpSpPr>
        <p:sp>
          <p:nvSpPr>
            <p:cNvPr id="9277" name="AutoShape 61"/>
            <p:cNvSpPr>
              <a:spLocks noChangeAspect="1" noChangeArrowheads="1" noTextEdit="1"/>
            </p:cNvSpPr>
            <p:nvPr/>
          </p:nvSpPr>
          <p:spPr bwMode="auto">
            <a:xfrm>
              <a:off x="1131888" y="1219200"/>
              <a:ext cx="6880225" cy="884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279" name="Line 63"/>
            <p:cNvSpPr>
              <a:spLocks noChangeShapeType="1"/>
            </p:cNvSpPr>
            <p:nvPr/>
          </p:nvSpPr>
          <p:spPr bwMode="auto">
            <a:xfrm>
              <a:off x="1690688" y="1662113"/>
              <a:ext cx="2111375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280" name="Line 64"/>
            <p:cNvSpPr>
              <a:spLocks noChangeShapeType="1"/>
            </p:cNvSpPr>
            <p:nvPr/>
          </p:nvSpPr>
          <p:spPr bwMode="auto">
            <a:xfrm>
              <a:off x="4629151" y="1662113"/>
              <a:ext cx="3319463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281" name="Rectangle 65"/>
            <p:cNvSpPr>
              <a:spLocks noChangeArrowheads="1"/>
            </p:cNvSpPr>
            <p:nvPr/>
          </p:nvSpPr>
          <p:spPr bwMode="auto">
            <a:xfrm>
              <a:off x="7808913" y="1662113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82" name="Rectangle 66"/>
            <p:cNvSpPr>
              <a:spLocks noChangeArrowheads="1"/>
            </p:cNvSpPr>
            <p:nvPr/>
          </p:nvSpPr>
          <p:spPr bwMode="auto">
            <a:xfrm>
              <a:off x="7808913" y="1244600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83" name="Rectangle 67"/>
            <p:cNvSpPr>
              <a:spLocks noChangeArrowheads="1"/>
            </p:cNvSpPr>
            <p:nvPr/>
          </p:nvSpPr>
          <p:spPr bwMode="auto">
            <a:xfrm>
              <a:off x="4476751" y="1662113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84" name="Rectangle 68"/>
            <p:cNvSpPr>
              <a:spLocks noChangeArrowheads="1"/>
            </p:cNvSpPr>
            <p:nvPr/>
          </p:nvSpPr>
          <p:spPr bwMode="auto">
            <a:xfrm>
              <a:off x="4286251" y="1662113"/>
              <a:ext cx="7854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γ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85" name="Rectangle 69"/>
            <p:cNvSpPr>
              <a:spLocks noChangeArrowheads="1"/>
            </p:cNvSpPr>
            <p:nvPr/>
          </p:nvSpPr>
          <p:spPr bwMode="auto">
            <a:xfrm>
              <a:off x="4235451" y="1662113"/>
              <a:ext cx="4488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86" name="Rectangle 70"/>
            <p:cNvSpPr>
              <a:spLocks noChangeArrowheads="1"/>
            </p:cNvSpPr>
            <p:nvPr/>
          </p:nvSpPr>
          <p:spPr bwMode="auto">
            <a:xfrm>
              <a:off x="3675063" y="1662113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87" name="Rectangle 71"/>
            <p:cNvSpPr>
              <a:spLocks noChangeArrowheads="1"/>
            </p:cNvSpPr>
            <p:nvPr/>
          </p:nvSpPr>
          <p:spPr bwMode="auto">
            <a:xfrm>
              <a:off x="3675063" y="1244600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88" name="Rectangle 72"/>
            <p:cNvSpPr>
              <a:spLocks noChangeArrowheads="1"/>
            </p:cNvSpPr>
            <p:nvPr/>
          </p:nvSpPr>
          <p:spPr bwMode="auto">
            <a:xfrm>
              <a:off x="1538288" y="1662113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89" name="Rectangle 73"/>
            <p:cNvSpPr>
              <a:spLocks noChangeArrowheads="1"/>
            </p:cNvSpPr>
            <p:nvPr/>
          </p:nvSpPr>
          <p:spPr bwMode="auto">
            <a:xfrm>
              <a:off x="1347788" y="1662113"/>
              <a:ext cx="7854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γ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90" name="Rectangle 74"/>
            <p:cNvSpPr>
              <a:spLocks noChangeArrowheads="1"/>
            </p:cNvSpPr>
            <p:nvPr/>
          </p:nvSpPr>
          <p:spPr bwMode="auto">
            <a:xfrm>
              <a:off x="1296988" y="1662113"/>
              <a:ext cx="4488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91" name="Rectangle 75"/>
            <p:cNvSpPr>
              <a:spLocks noChangeArrowheads="1"/>
            </p:cNvSpPr>
            <p:nvPr/>
          </p:nvSpPr>
          <p:spPr bwMode="auto">
            <a:xfrm>
              <a:off x="7694613" y="1711325"/>
              <a:ext cx="11862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92" name="Rectangle 76"/>
            <p:cNvSpPr>
              <a:spLocks noChangeArrowheads="1"/>
            </p:cNvSpPr>
            <p:nvPr/>
          </p:nvSpPr>
          <p:spPr bwMode="auto">
            <a:xfrm>
              <a:off x="7491413" y="1711325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]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93" name="Rectangle 77"/>
            <p:cNvSpPr>
              <a:spLocks noChangeArrowheads="1"/>
            </p:cNvSpPr>
            <p:nvPr/>
          </p:nvSpPr>
          <p:spPr bwMode="auto">
            <a:xfrm>
              <a:off x="6702426" y="1711325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[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94" name="Rectangle 78"/>
            <p:cNvSpPr>
              <a:spLocks noChangeArrowheads="1"/>
            </p:cNvSpPr>
            <p:nvPr/>
          </p:nvSpPr>
          <p:spPr bwMode="auto">
            <a:xfrm>
              <a:off x="6473826" y="1711325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]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95" name="Rectangle 79"/>
            <p:cNvSpPr>
              <a:spLocks noChangeArrowheads="1"/>
            </p:cNvSpPr>
            <p:nvPr/>
          </p:nvSpPr>
          <p:spPr bwMode="auto">
            <a:xfrm>
              <a:off x="5722938" y="1711325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96" name="Rectangle 80"/>
            <p:cNvSpPr>
              <a:spLocks noChangeArrowheads="1"/>
            </p:cNvSpPr>
            <p:nvPr/>
          </p:nvSpPr>
          <p:spPr bwMode="auto">
            <a:xfrm>
              <a:off x="5430838" y="1711325"/>
              <a:ext cx="7373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97" name="Rectangle 81"/>
            <p:cNvSpPr>
              <a:spLocks noChangeArrowheads="1"/>
            </p:cNvSpPr>
            <p:nvPr/>
          </p:nvSpPr>
          <p:spPr bwMode="auto">
            <a:xfrm>
              <a:off x="5124451" y="1711325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98" name="Rectangle 82"/>
            <p:cNvSpPr>
              <a:spLocks noChangeArrowheads="1"/>
            </p:cNvSpPr>
            <p:nvPr/>
          </p:nvSpPr>
          <p:spPr bwMode="auto">
            <a:xfrm>
              <a:off x="4781551" y="1711325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[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99" name="Rectangle 83"/>
            <p:cNvSpPr>
              <a:spLocks noChangeArrowheads="1"/>
            </p:cNvSpPr>
            <p:nvPr/>
          </p:nvSpPr>
          <p:spPr bwMode="auto">
            <a:xfrm>
              <a:off x="4629151" y="1711325"/>
              <a:ext cx="11862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00" name="Rectangle 84"/>
            <p:cNvSpPr>
              <a:spLocks noChangeArrowheads="1"/>
            </p:cNvSpPr>
            <p:nvPr/>
          </p:nvSpPr>
          <p:spPr bwMode="auto">
            <a:xfrm>
              <a:off x="7694613" y="1295400"/>
              <a:ext cx="11862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01" name="Rectangle 85"/>
            <p:cNvSpPr>
              <a:spLocks noChangeArrowheads="1"/>
            </p:cNvSpPr>
            <p:nvPr/>
          </p:nvSpPr>
          <p:spPr bwMode="auto">
            <a:xfrm>
              <a:off x="7491413" y="1295400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]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02" name="Rectangle 86"/>
            <p:cNvSpPr>
              <a:spLocks noChangeArrowheads="1"/>
            </p:cNvSpPr>
            <p:nvPr/>
          </p:nvSpPr>
          <p:spPr bwMode="auto">
            <a:xfrm>
              <a:off x="6702426" y="1295400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[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03" name="Rectangle 87"/>
            <p:cNvSpPr>
              <a:spLocks noChangeArrowheads="1"/>
            </p:cNvSpPr>
            <p:nvPr/>
          </p:nvSpPr>
          <p:spPr bwMode="auto">
            <a:xfrm>
              <a:off x="6473826" y="1295400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]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04" name="Rectangle 88"/>
            <p:cNvSpPr>
              <a:spLocks noChangeArrowheads="1"/>
            </p:cNvSpPr>
            <p:nvPr/>
          </p:nvSpPr>
          <p:spPr bwMode="auto">
            <a:xfrm>
              <a:off x="5722938" y="1295400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05" name="Rectangle 89"/>
            <p:cNvSpPr>
              <a:spLocks noChangeArrowheads="1"/>
            </p:cNvSpPr>
            <p:nvPr/>
          </p:nvSpPr>
          <p:spPr bwMode="auto">
            <a:xfrm>
              <a:off x="5430838" y="1295400"/>
              <a:ext cx="7373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06" name="Rectangle 90"/>
            <p:cNvSpPr>
              <a:spLocks noChangeArrowheads="1"/>
            </p:cNvSpPr>
            <p:nvPr/>
          </p:nvSpPr>
          <p:spPr bwMode="auto">
            <a:xfrm>
              <a:off x="5124451" y="1295400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07" name="Rectangle 91"/>
            <p:cNvSpPr>
              <a:spLocks noChangeArrowheads="1"/>
            </p:cNvSpPr>
            <p:nvPr/>
          </p:nvSpPr>
          <p:spPr bwMode="auto">
            <a:xfrm>
              <a:off x="4781551" y="1295400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[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08" name="Rectangle 92"/>
            <p:cNvSpPr>
              <a:spLocks noChangeArrowheads="1"/>
            </p:cNvSpPr>
            <p:nvPr/>
          </p:nvSpPr>
          <p:spPr bwMode="auto">
            <a:xfrm>
              <a:off x="4629151" y="1295400"/>
              <a:ext cx="11862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09" name="Rectangle 93"/>
            <p:cNvSpPr>
              <a:spLocks noChangeArrowheads="1"/>
            </p:cNvSpPr>
            <p:nvPr/>
          </p:nvSpPr>
          <p:spPr bwMode="auto">
            <a:xfrm>
              <a:off x="4121151" y="1397000"/>
              <a:ext cx="458459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min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10" name="Rectangle 94"/>
            <p:cNvSpPr>
              <a:spLocks noChangeArrowheads="1"/>
            </p:cNvSpPr>
            <p:nvPr/>
          </p:nvSpPr>
          <p:spPr bwMode="auto">
            <a:xfrm>
              <a:off x="3560763" y="1711325"/>
              <a:ext cx="11862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11" name="Rectangle 95"/>
            <p:cNvSpPr>
              <a:spLocks noChangeArrowheads="1"/>
            </p:cNvSpPr>
            <p:nvPr/>
          </p:nvSpPr>
          <p:spPr bwMode="auto">
            <a:xfrm>
              <a:off x="2695576" y="1711325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12" name="Rectangle 96"/>
            <p:cNvSpPr>
              <a:spLocks noChangeArrowheads="1"/>
            </p:cNvSpPr>
            <p:nvPr/>
          </p:nvSpPr>
          <p:spPr bwMode="auto">
            <a:xfrm>
              <a:off x="2403476" y="1711325"/>
              <a:ext cx="7373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13" name="Rectangle 97"/>
            <p:cNvSpPr>
              <a:spLocks noChangeArrowheads="1"/>
            </p:cNvSpPr>
            <p:nvPr/>
          </p:nvSpPr>
          <p:spPr bwMode="auto">
            <a:xfrm>
              <a:off x="2098676" y="1711325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14" name="Rectangle 98"/>
            <p:cNvSpPr>
              <a:spLocks noChangeArrowheads="1"/>
            </p:cNvSpPr>
            <p:nvPr/>
          </p:nvSpPr>
          <p:spPr bwMode="auto">
            <a:xfrm>
              <a:off x="1690688" y="1711325"/>
              <a:ext cx="11862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15" name="Rectangle 99"/>
            <p:cNvSpPr>
              <a:spLocks noChangeArrowheads="1"/>
            </p:cNvSpPr>
            <p:nvPr/>
          </p:nvSpPr>
          <p:spPr bwMode="auto">
            <a:xfrm>
              <a:off x="3560763" y="1295400"/>
              <a:ext cx="11862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16" name="Rectangle 100"/>
            <p:cNvSpPr>
              <a:spLocks noChangeArrowheads="1"/>
            </p:cNvSpPr>
            <p:nvPr/>
          </p:nvSpPr>
          <p:spPr bwMode="auto">
            <a:xfrm>
              <a:off x="2695576" y="1295400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17" name="Rectangle 101"/>
            <p:cNvSpPr>
              <a:spLocks noChangeArrowheads="1"/>
            </p:cNvSpPr>
            <p:nvPr/>
          </p:nvSpPr>
          <p:spPr bwMode="auto">
            <a:xfrm>
              <a:off x="2403476" y="1295400"/>
              <a:ext cx="7373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18" name="Rectangle 102"/>
            <p:cNvSpPr>
              <a:spLocks noChangeArrowheads="1"/>
            </p:cNvSpPr>
            <p:nvPr/>
          </p:nvSpPr>
          <p:spPr bwMode="auto">
            <a:xfrm>
              <a:off x="2098676" y="1295400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19" name="Rectangle 103"/>
            <p:cNvSpPr>
              <a:spLocks noChangeArrowheads="1"/>
            </p:cNvSpPr>
            <p:nvPr/>
          </p:nvSpPr>
          <p:spPr bwMode="auto">
            <a:xfrm>
              <a:off x="1690688" y="1295400"/>
              <a:ext cx="11862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20" name="Rectangle 104"/>
            <p:cNvSpPr>
              <a:spLocks noChangeArrowheads="1"/>
            </p:cNvSpPr>
            <p:nvPr/>
          </p:nvSpPr>
          <p:spPr bwMode="auto">
            <a:xfrm>
              <a:off x="1169988" y="1397000"/>
              <a:ext cx="458459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min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21" name="Rectangle 105"/>
            <p:cNvSpPr>
              <a:spLocks noChangeArrowheads="1"/>
            </p:cNvSpPr>
            <p:nvPr/>
          </p:nvSpPr>
          <p:spPr bwMode="auto">
            <a:xfrm>
              <a:off x="7580313" y="1649413"/>
              <a:ext cx="7213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¢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22" name="Rectangle 106"/>
            <p:cNvSpPr>
              <a:spLocks noChangeArrowheads="1"/>
            </p:cNvSpPr>
            <p:nvPr/>
          </p:nvSpPr>
          <p:spPr bwMode="auto">
            <a:xfrm>
              <a:off x="6943726" y="1649413"/>
              <a:ext cx="7213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¢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23" name="Rectangle 107"/>
            <p:cNvSpPr>
              <a:spLocks noChangeArrowheads="1"/>
            </p:cNvSpPr>
            <p:nvPr/>
          </p:nvSpPr>
          <p:spPr bwMode="auto">
            <a:xfrm>
              <a:off x="6129338" y="1673225"/>
              <a:ext cx="16190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24" name="Rectangle 108"/>
            <p:cNvSpPr>
              <a:spLocks noChangeArrowheads="1"/>
            </p:cNvSpPr>
            <p:nvPr/>
          </p:nvSpPr>
          <p:spPr bwMode="auto">
            <a:xfrm>
              <a:off x="5532438" y="1711325"/>
              <a:ext cx="17793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25" name="Rectangle 109"/>
            <p:cNvSpPr>
              <a:spLocks noChangeArrowheads="1"/>
            </p:cNvSpPr>
            <p:nvPr/>
          </p:nvSpPr>
          <p:spPr bwMode="auto">
            <a:xfrm>
              <a:off x="7580313" y="1231900"/>
              <a:ext cx="7213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¢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26" name="Rectangle 110"/>
            <p:cNvSpPr>
              <a:spLocks noChangeArrowheads="1"/>
            </p:cNvSpPr>
            <p:nvPr/>
          </p:nvSpPr>
          <p:spPr bwMode="auto">
            <a:xfrm>
              <a:off x="6943726" y="1231900"/>
              <a:ext cx="7213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¢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27" name="Rectangle 111"/>
            <p:cNvSpPr>
              <a:spLocks noChangeArrowheads="1"/>
            </p:cNvSpPr>
            <p:nvPr/>
          </p:nvSpPr>
          <p:spPr bwMode="auto">
            <a:xfrm>
              <a:off x="6129338" y="1257300"/>
              <a:ext cx="16190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28" name="Rectangle 112"/>
            <p:cNvSpPr>
              <a:spLocks noChangeArrowheads="1"/>
            </p:cNvSpPr>
            <p:nvPr/>
          </p:nvSpPr>
          <p:spPr bwMode="auto">
            <a:xfrm>
              <a:off x="5532438" y="1295400"/>
              <a:ext cx="17793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29" name="Rectangle 113"/>
            <p:cNvSpPr>
              <a:spLocks noChangeArrowheads="1"/>
            </p:cNvSpPr>
            <p:nvPr/>
          </p:nvSpPr>
          <p:spPr bwMode="auto">
            <a:xfrm>
              <a:off x="3890963" y="1433513"/>
              <a:ext cx="16190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=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30" name="Rectangle 114"/>
            <p:cNvSpPr>
              <a:spLocks noChangeArrowheads="1"/>
            </p:cNvSpPr>
            <p:nvPr/>
          </p:nvSpPr>
          <p:spPr bwMode="auto">
            <a:xfrm>
              <a:off x="3001963" y="1673225"/>
              <a:ext cx="16190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31" name="Rectangle 115"/>
            <p:cNvSpPr>
              <a:spLocks noChangeArrowheads="1"/>
            </p:cNvSpPr>
            <p:nvPr/>
          </p:nvSpPr>
          <p:spPr bwMode="auto">
            <a:xfrm>
              <a:off x="2505076" y="1711325"/>
              <a:ext cx="17793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32" name="Rectangle 116"/>
            <p:cNvSpPr>
              <a:spLocks noChangeArrowheads="1"/>
            </p:cNvSpPr>
            <p:nvPr/>
          </p:nvSpPr>
          <p:spPr bwMode="auto">
            <a:xfrm>
              <a:off x="3001963" y="1257300"/>
              <a:ext cx="16190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33" name="Rectangle 117"/>
            <p:cNvSpPr>
              <a:spLocks noChangeArrowheads="1"/>
            </p:cNvSpPr>
            <p:nvPr/>
          </p:nvSpPr>
          <p:spPr bwMode="auto">
            <a:xfrm>
              <a:off x="2505076" y="1295400"/>
              <a:ext cx="17793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34" name="Rectangle 118"/>
            <p:cNvSpPr>
              <a:spLocks noChangeArrowheads="1"/>
            </p:cNvSpPr>
            <p:nvPr/>
          </p:nvSpPr>
          <p:spPr bwMode="auto">
            <a:xfrm>
              <a:off x="4375151" y="1649413"/>
              <a:ext cx="9778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¹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35" name="Rectangle 119"/>
            <p:cNvSpPr>
              <a:spLocks noChangeArrowheads="1"/>
            </p:cNvSpPr>
            <p:nvPr/>
          </p:nvSpPr>
          <p:spPr bwMode="auto">
            <a:xfrm>
              <a:off x="1436688" y="1649413"/>
              <a:ext cx="9778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¹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36" name="Rectangle 120"/>
            <p:cNvSpPr>
              <a:spLocks noChangeArrowheads="1"/>
            </p:cNvSpPr>
            <p:nvPr/>
          </p:nvSpPr>
          <p:spPr bwMode="auto">
            <a:xfrm>
              <a:off x="7312026" y="1673225"/>
              <a:ext cx="12182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37" name="Rectangle 121"/>
            <p:cNvSpPr>
              <a:spLocks noChangeArrowheads="1"/>
            </p:cNvSpPr>
            <p:nvPr/>
          </p:nvSpPr>
          <p:spPr bwMode="auto">
            <a:xfrm>
              <a:off x="7312026" y="1257300"/>
              <a:ext cx="12182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38" name="Rectangle 122"/>
            <p:cNvSpPr>
              <a:spLocks noChangeArrowheads="1"/>
            </p:cNvSpPr>
            <p:nvPr/>
          </p:nvSpPr>
          <p:spPr bwMode="auto">
            <a:xfrm>
              <a:off x="3332163" y="1673225"/>
              <a:ext cx="12182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39" name="Rectangle 123"/>
            <p:cNvSpPr>
              <a:spLocks noChangeArrowheads="1"/>
            </p:cNvSpPr>
            <p:nvPr/>
          </p:nvSpPr>
          <p:spPr bwMode="auto">
            <a:xfrm>
              <a:off x="3332163" y="1257300"/>
              <a:ext cx="12182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40" name="Rectangle 124"/>
            <p:cNvSpPr>
              <a:spLocks noChangeArrowheads="1"/>
            </p:cNvSpPr>
            <p:nvPr/>
          </p:nvSpPr>
          <p:spPr bwMode="auto">
            <a:xfrm>
              <a:off x="6791326" y="1711325"/>
              <a:ext cx="14747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41" name="Rectangle 125"/>
            <p:cNvSpPr>
              <a:spLocks noChangeArrowheads="1"/>
            </p:cNvSpPr>
            <p:nvPr/>
          </p:nvSpPr>
          <p:spPr bwMode="auto">
            <a:xfrm>
              <a:off x="6346826" y="1711325"/>
              <a:ext cx="13144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42" name="Rectangle 126"/>
            <p:cNvSpPr>
              <a:spLocks noChangeArrowheads="1"/>
            </p:cNvSpPr>
            <p:nvPr/>
          </p:nvSpPr>
          <p:spPr bwMode="auto">
            <a:xfrm>
              <a:off x="5240338" y="1711325"/>
              <a:ext cx="17953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B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43" name="Rectangle 127"/>
            <p:cNvSpPr>
              <a:spLocks noChangeArrowheads="1"/>
            </p:cNvSpPr>
            <p:nvPr/>
          </p:nvSpPr>
          <p:spPr bwMode="auto">
            <a:xfrm>
              <a:off x="4895851" y="1711325"/>
              <a:ext cx="19717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44" name="Rectangle 128"/>
            <p:cNvSpPr>
              <a:spLocks noChangeArrowheads="1"/>
            </p:cNvSpPr>
            <p:nvPr/>
          </p:nvSpPr>
          <p:spPr bwMode="auto">
            <a:xfrm>
              <a:off x="6791326" y="1295400"/>
              <a:ext cx="14747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45" name="Rectangle 129"/>
            <p:cNvSpPr>
              <a:spLocks noChangeArrowheads="1"/>
            </p:cNvSpPr>
            <p:nvPr/>
          </p:nvSpPr>
          <p:spPr bwMode="auto">
            <a:xfrm>
              <a:off x="6346826" y="1295400"/>
              <a:ext cx="13144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46" name="Rectangle 130"/>
            <p:cNvSpPr>
              <a:spLocks noChangeArrowheads="1"/>
            </p:cNvSpPr>
            <p:nvPr/>
          </p:nvSpPr>
          <p:spPr bwMode="auto">
            <a:xfrm>
              <a:off x="5253038" y="1295400"/>
              <a:ext cx="17953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47" name="Rectangle 131"/>
            <p:cNvSpPr>
              <a:spLocks noChangeArrowheads="1"/>
            </p:cNvSpPr>
            <p:nvPr/>
          </p:nvSpPr>
          <p:spPr bwMode="auto">
            <a:xfrm>
              <a:off x="4895851" y="1295400"/>
              <a:ext cx="19717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48" name="Rectangle 132"/>
            <p:cNvSpPr>
              <a:spLocks noChangeArrowheads="1"/>
            </p:cNvSpPr>
            <p:nvPr/>
          </p:nvSpPr>
          <p:spPr bwMode="auto">
            <a:xfrm>
              <a:off x="3205163" y="1711325"/>
              <a:ext cx="13144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49" name="Rectangle 133"/>
            <p:cNvSpPr>
              <a:spLocks noChangeArrowheads="1"/>
            </p:cNvSpPr>
            <p:nvPr/>
          </p:nvSpPr>
          <p:spPr bwMode="auto">
            <a:xfrm>
              <a:off x="2784476" y="1711325"/>
              <a:ext cx="14747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50" name="Rectangle 134"/>
            <p:cNvSpPr>
              <a:spLocks noChangeArrowheads="1"/>
            </p:cNvSpPr>
            <p:nvPr/>
          </p:nvSpPr>
          <p:spPr bwMode="auto">
            <a:xfrm>
              <a:off x="2212976" y="1711325"/>
              <a:ext cx="17953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B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51" name="Rectangle 135"/>
            <p:cNvSpPr>
              <a:spLocks noChangeArrowheads="1"/>
            </p:cNvSpPr>
            <p:nvPr/>
          </p:nvSpPr>
          <p:spPr bwMode="auto">
            <a:xfrm>
              <a:off x="1870076" y="1711325"/>
              <a:ext cx="19717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52" name="Rectangle 136"/>
            <p:cNvSpPr>
              <a:spLocks noChangeArrowheads="1"/>
            </p:cNvSpPr>
            <p:nvPr/>
          </p:nvSpPr>
          <p:spPr bwMode="auto">
            <a:xfrm>
              <a:off x="3205163" y="1295400"/>
              <a:ext cx="13144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53" name="Rectangle 137"/>
            <p:cNvSpPr>
              <a:spLocks noChangeArrowheads="1"/>
            </p:cNvSpPr>
            <p:nvPr/>
          </p:nvSpPr>
          <p:spPr bwMode="auto">
            <a:xfrm>
              <a:off x="2784476" y="1295400"/>
              <a:ext cx="14747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54" name="Rectangle 138"/>
            <p:cNvSpPr>
              <a:spLocks noChangeArrowheads="1"/>
            </p:cNvSpPr>
            <p:nvPr/>
          </p:nvSpPr>
          <p:spPr bwMode="auto">
            <a:xfrm>
              <a:off x="2238376" y="1295400"/>
              <a:ext cx="17953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55" name="Rectangle 139"/>
            <p:cNvSpPr>
              <a:spLocks noChangeArrowheads="1"/>
            </p:cNvSpPr>
            <p:nvPr/>
          </p:nvSpPr>
          <p:spPr bwMode="auto">
            <a:xfrm>
              <a:off x="1870076" y="1295400"/>
              <a:ext cx="19717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56" name="Rectangle 140"/>
            <p:cNvSpPr>
              <a:spLocks noChangeArrowheads="1"/>
            </p:cNvSpPr>
            <p:nvPr/>
          </p:nvSpPr>
          <p:spPr bwMode="auto">
            <a:xfrm>
              <a:off x="6562726" y="1662113"/>
              <a:ext cx="9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57" name="Rectangle 141"/>
            <p:cNvSpPr>
              <a:spLocks noChangeArrowheads="1"/>
            </p:cNvSpPr>
            <p:nvPr/>
          </p:nvSpPr>
          <p:spPr bwMode="auto">
            <a:xfrm>
              <a:off x="6562726" y="1244600"/>
              <a:ext cx="9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58" name="Rectangle 142"/>
            <p:cNvSpPr>
              <a:spLocks noChangeArrowheads="1"/>
            </p:cNvSpPr>
            <p:nvPr/>
          </p:nvSpPr>
          <p:spPr bwMode="auto">
            <a:xfrm>
              <a:off x="4133851" y="1662113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59" name="Rectangle 143"/>
            <p:cNvSpPr>
              <a:spLocks noChangeArrowheads="1"/>
            </p:cNvSpPr>
            <p:nvPr/>
          </p:nvSpPr>
          <p:spPr bwMode="auto">
            <a:xfrm>
              <a:off x="1195388" y="1662113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3876675" y="4724400"/>
            <a:ext cx="1452572" cy="988943"/>
            <a:chOff x="7086600" y="5080000"/>
            <a:chExt cx="1228725" cy="836543"/>
          </a:xfrm>
        </p:grpSpPr>
        <p:sp>
          <p:nvSpPr>
            <p:cNvPr id="9362" name="AutoShape 146"/>
            <p:cNvSpPr>
              <a:spLocks noChangeAspect="1" noChangeArrowheads="1" noTextEdit="1"/>
            </p:cNvSpPr>
            <p:nvPr/>
          </p:nvSpPr>
          <p:spPr bwMode="auto">
            <a:xfrm>
              <a:off x="7086600" y="5105400"/>
              <a:ext cx="122872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364" name="Line 148"/>
            <p:cNvSpPr>
              <a:spLocks noChangeShapeType="1"/>
            </p:cNvSpPr>
            <p:nvPr/>
          </p:nvSpPr>
          <p:spPr bwMode="auto">
            <a:xfrm>
              <a:off x="7681913" y="5511800"/>
              <a:ext cx="569913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365" name="Rectangle 149"/>
            <p:cNvSpPr>
              <a:spLocks noChangeArrowheads="1"/>
            </p:cNvSpPr>
            <p:nvPr/>
          </p:nvSpPr>
          <p:spPr bwMode="auto">
            <a:xfrm>
              <a:off x="7897813" y="5562600"/>
              <a:ext cx="32861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Hz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66" name="Rectangle 150"/>
            <p:cNvSpPr>
              <a:spLocks noChangeArrowheads="1"/>
            </p:cNvSpPr>
            <p:nvPr/>
          </p:nvSpPr>
          <p:spPr bwMode="auto">
            <a:xfrm>
              <a:off x="7720013" y="5562600"/>
              <a:ext cx="11541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z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67" name="Rectangle 151"/>
            <p:cNvSpPr>
              <a:spLocks noChangeArrowheads="1"/>
            </p:cNvSpPr>
            <p:nvPr/>
          </p:nvSpPr>
          <p:spPr bwMode="auto">
            <a:xfrm>
              <a:off x="7897813" y="5143500"/>
              <a:ext cx="32861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Gz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68" name="Rectangle 152"/>
            <p:cNvSpPr>
              <a:spLocks noChangeArrowheads="1"/>
            </p:cNvSpPr>
            <p:nvPr/>
          </p:nvSpPr>
          <p:spPr bwMode="auto">
            <a:xfrm>
              <a:off x="7720013" y="5143500"/>
              <a:ext cx="11541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z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69" name="Rectangle 153"/>
            <p:cNvSpPr>
              <a:spLocks noChangeArrowheads="1"/>
            </p:cNvSpPr>
            <p:nvPr/>
          </p:nvSpPr>
          <p:spPr bwMode="auto">
            <a:xfrm>
              <a:off x="7440613" y="5486400"/>
              <a:ext cx="6412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0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n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70" name="Rectangle 154"/>
            <p:cNvSpPr>
              <a:spLocks noChangeArrowheads="1"/>
            </p:cNvSpPr>
            <p:nvPr/>
          </p:nvSpPr>
          <p:spPr bwMode="auto">
            <a:xfrm>
              <a:off x="7327900" y="5524500"/>
              <a:ext cx="10900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71" name="Rectangle 155"/>
            <p:cNvSpPr>
              <a:spLocks noChangeArrowheads="1"/>
            </p:cNvSpPr>
            <p:nvPr/>
          </p:nvSpPr>
          <p:spPr bwMode="auto">
            <a:xfrm>
              <a:off x="7137400" y="5524500"/>
              <a:ext cx="705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z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72" name="Rectangle 156"/>
            <p:cNvSpPr>
              <a:spLocks noChangeArrowheads="1"/>
            </p:cNvSpPr>
            <p:nvPr/>
          </p:nvSpPr>
          <p:spPr bwMode="auto">
            <a:xfrm>
              <a:off x="7847013" y="5499100"/>
              <a:ext cx="7213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¢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73" name="Rectangle 157"/>
            <p:cNvSpPr>
              <a:spLocks noChangeArrowheads="1"/>
            </p:cNvSpPr>
            <p:nvPr/>
          </p:nvSpPr>
          <p:spPr bwMode="auto">
            <a:xfrm>
              <a:off x="7847013" y="5080000"/>
              <a:ext cx="7213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¢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74" name="Rectangle 158"/>
            <p:cNvSpPr>
              <a:spLocks noChangeArrowheads="1"/>
            </p:cNvSpPr>
            <p:nvPr/>
          </p:nvSpPr>
          <p:spPr bwMode="auto">
            <a:xfrm>
              <a:off x="7504113" y="5486400"/>
              <a:ext cx="7053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0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+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75" name="Rectangle 159"/>
            <p:cNvSpPr>
              <a:spLocks noChangeArrowheads="1"/>
            </p:cNvSpPr>
            <p:nvPr/>
          </p:nvSpPr>
          <p:spPr bwMode="auto">
            <a:xfrm>
              <a:off x="7200900" y="5511800"/>
              <a:ext cx="12824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Î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76" name="Rectangle 160"/>
            <p:cNvSpPr>
              <a:spLocks noChangeArrowheads="1"/>
            </p:cNvSpPr>
            <p:nvPr/>
          </p:nvSpPr>
          <p:spPr bwMode="auto">
            <a:xfrm>
              <a:off x="7567613" y="5486400"/>
              <a:ext cx="6412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0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77" name="Rectangle 161"/>
            <p:cNvSpPr>
              <a:spLocks noChangeArrowheads="1"/>
            </p:cNvSpPr>
            <p:nvPr/>
          </p:nvSpPr>
          <p:spPr bwMode="auto">
            <a:xfrm>
              <a:off x="7150100" y="5219700"/>
              <a:ext cx="458459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min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9" name="Slide Number Placeholder 15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Regularization of </a:t>
            </a:r>
            <a:r>
              <a:rPr lang="en-US" dirty="0" err="1" smtClean="0"/>
              <a:t>ReGEC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7772400" cy="4779264"/>
          </a:xfrm>
        </p:spPr>
        <p:txBody>
          <a:bodyPr>
            <a:noAutofit/>
          </a:bodyPr>
          <a:lstStyle/>
          <a:p>
            <a:r>
              <a:rPr lang="it-IT" sz="2800" dirty="0" smtClean="0"/>
              <a:t>To  regularize the problem, generate the two proximal surfaces:</a:t>
            </a:r>
          </a:p>
          <a:p>
            <a:endParaRPr lang="en-US" sz="2800" dirty="0" smtClean="0"/>
          </a:p>
          <a:p>
            <a:r>
              <a:rPr lang="en-US" sz="2800" dirty="0" smtClean="0"/>
              <a:t>solving</a:t>
            </a:r>
            <a:endParaRPr lang="it-IT" sz="2800" dirty="0" smtClean="0"/>
          </a:p>
          <a:p>
            <a:endParaRPr lang="it-IT" sz="2800" dirty="0" smtClean="0"/>
          </a:p>
          <a:p>
            <a:endParaRPr lang="it-IT" sz="2800" dirty="0" smtClean="0"/>
          </a:p>
          <a:p>
            <a:endParaRPr lang="it-IT" sz="2800" dirty="0" smtClean="0"/>
          </a:p>
          <a:p>
            <a:endParaRPr lang="it-IT" sz="2800" dirty="0" smtClean="0"/>
          </a:p>
          <a:p>
            <a:r>
              <a:rPr lang="it-IT" sz="2800" dirty="0" smtClean="0"/>
              <a:t>K</a:t>
            </a:r>
            <a:r>
              <a:rPr lang="it-IT" sz="2800" baseline="-25000" dirty="0" smtClean="0"/>
              <a:t>A</a:t>
            </a:r>
            <a:r>
              <a:rPr lang="it-IT" sz="2800" dirty="0" smtClean="0"/>
              <a:t> and K</a:t>
            </a:r>
            <a:r>
              <a:rPr lang="it-IT" sz="2800" baseline="-25000" dirty="0" smtClean="0"/>
              <a:t>B</a:t>
            </a:r>
            <a:r>
              <a:rPr lang="it-IT" sz="2800" dirty="0" smtClean="0"/>
              <a:t> main diagonals of K(A, </a:t>
            </a:r>
            <a:r>
              <a:rPr lang="el-GR" sz="2800" dirty="0" smtClean="0"/>
              <a:t>Γ</a:t>
            </a:r>
            <a:r>
              <a:rPr lang="it-IT" sz="2800" dirty="0" smtClean="0"/>
              <a:t>) and K(B,</a:t>
            </a:r>
            <a:r>
              <a:rPr lang="el-GR" sz="2800" dirty="0" smtClean="0"/>
              <a:t> Γ</a:t>
            </a:r>
            <a:r>
              <a:rPr lang="it-IT" sz="2800" dirty="0" smtClean="0"/>
              <a:t>)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2660588" y="2545834"/>
            <a:ext cx="1769715" cy="349766"/>
            <a:chOff x="7048500" y="5611368"/>
            <a:chExt cx="1769715" cy="349766"/>
          </a:xfrm>
        </p:grpSpPr>
        <p:sp>
          <p:nvSpPr>
            <p:cNvPr id="10246" name="Rectangle 6"/>
            <p:cNvSpPr>
              <a:spLocks noChangeArrowheads="1"/>
            </p:cNvSpPr>
            <p:nvPr/>
          </p:nvSpPr>
          <p:spPr bwMode="auto">
            <a:xfrm>
              <a:off x="8689975" y="5613400"/>
              <a:ext cx="12824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it-IT" sz="2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7" name="Rectangle 7"/>
            <p:cNvSpPr>
              <a:spLocks noChangeArrowheads="1"/>
            </p:cNvSpPr>
            <p:nvPr/>
          </p:nvSpPr>
          <p:spPr bwMode="auto">
            <a:xfrm>
              <a:off x="7748588" y="5613400"/>
              <a:ext cx="8496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it-IT" sz="2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8" name="Rectangle 8"/>
            <p:cNvSpPr>
              <a:spLocks noChangeArrowheads="1"/>
            </p:cNvSpPr>
            <p:nvPr/>
          </p:nvSpPr>
          <p:spPr bwMode="auto">
            <a:xfrm>
              <a:off x="7519988" y="5613400"/>
              <a:ext cx="6412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2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9" name="Rectangle 9"/>
            <p:cNvSpPr>
              <a:spLocks noChangeArrowheads="1"/>
            </p:cNvSpPr>
            <p:nvPr/>
          </p:nvSpPr>
          <p:spPr bwMode="auto">
            <a:xfrm>
              <a:off x="7454900" y="5613400"/>
              <a:ext cx="464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'</a:t>
              </a:r>
              <a:endParaRPr kumimoji="0" lang="it-IT" sz="2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0" name="Rectangle 10"/>
            <p:cNvSpPr>
              <a:spLocks noChangeArrowheads="1"/>
            </p:cNvSpPr>
            <p:nvPr/>
          </p:nvSpPr>
          <p:spPr bwMode="auto">
            <a:xfrm>
              <a:off x="7239000" y="5613400"/>
              <a:ext cx="8496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it-IT" sz="2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8358188" y="5776468"/>
              <a:ext cx="7694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it-IT" sz="2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2" name="Rectangle 12"/>
            <p:cNvSpPr>
              <a:spLocks noChangeArrowheads="1"/>
            </p:cNvSpPr>
            <p:nvPr/>
          </p:nvSpPr>
          <p:spPr bwMode="auto">
            <a:xfrm>
              <a:off x="7951788" y="5740400"/>
              <a:ext cx="7694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it-IT" sz="2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3" name="Rectangle 13"/>
            <p:cNvSpPr>
              <a:spLocks noChangeArrowheads="1"/>
            </p:cNvSpPr>
            <p:nvPr/>
          </p:nvSpPr>
          <p:spPr bwMode="auto">
            <a:xfrm>
              <a:off x="8499475" y="5611368"/>
              <a:ext cx="14106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=</a:t>
              </a:r>
              <a:endParaRPr kumimoji="0" lang="it-IT" sz="2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4" name="Rectangle 14"/>
            <p:cNvSpPr>
              <a:spLocks noChangeArrowheads="1"/>
            </p:cNvSpPr>
            <p:nvPr/>
          </p:nvSpPr>
          <p:spPr bwMode="auto">
            <a:xfrm>
              <a:off x="8078788" y="5611368"/>
              <a:ext cx="14106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2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5" name="Rectangle 15"/>
            <p:cNvSpPr>
              <a:spLocks noChangeArrowheads="1"/>
            </p:cNvSpPr>
            <p:nvPr/>
          </p:nvSpPr>
          <p:spPr bwMode="auto">
            <a:xfrm>
              <a:off x="7596188" y="5611368"/>
              <a:ext cx="1538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6" name="Rectangle 16"/>
            <p:cNvSpPr>
              <a:spLocks noChangeArrowheads="1"/>
            </p:cNvSpPr>
            <p:nvPr/>
          </p:nvSpPr>
          <p:spPr bwMode="auto">
            <a:xfrm>
              <a:off x="8231188" y="5611368"/>
              <a:ext cx="10579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2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7" name="Rectangle 17"/>
            <p:cNvSpPr>
              <a:spLocks noChangeArrowheads="1"/>
            </p:cNvSpPr>
            <p:nvPr/>
          </p:nvSpPr>
          <p:spPr bwMode="auto">
            <a:xfrm>
              <a:off x="7837488" y="5613400"/>
              <a:ext cx="12824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endParaRPr kumimoji="0" lang="it-IT" sz="2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8" name="Rectangle 18"/>
            <p:cNvSpPr>
              <a:spLocks noChangeArrowheads="1"/>
            </p:cNvSpPr>
            <p:nvPr/>
          </p:nvSpPr>
          <p:spPr bwMode="auto">
            <a:xfrm>
              <a:off x="7340600" y="5613400"/>
              <a:ext cx="1138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it-IT" sz="2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9" name="Rectangle 19"/>
            <p:cNvSpPr>
              <a:spLocks noChangeArrowheads="1"/>
            </p:cNvSpPr>
            <p:nvPr/>
          </p:nvSpPr>
          <p:spPr bwMode="auto">
            <a:xfrm>
              <a:off x="7048500" y="5613400"/>
              <a:ext cx="17152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it-IT" sz="2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897785" y="2542899"/>
            <a:ext cx="1807815" cy="337066"/>
            <a:chOff x="7073900" y="6259068"/>
            <a:chExt cx="1807815" cy="337066"/>
          </a:xfrm>
        </p:grpSpPr>
        <p:sp>
          <p:nvSpPr>
            <p:cNvPr id="10260" name="Rectangle 20"/>
            <p:cNvSpPr>
              <a:spLocks noChangeArrowheads="1"/>
            </p:cNvSpPr>
            <p:nvPr/>
          </p:nvSpPr>
          <p:spPr bwMode="auto">
            <a:xfrm>
              <a:off x="8753475" y="6261100"/>
              <a:ext cx="12824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it-IT" sz="2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61" name="Rectangle 21"/>
            <p:cNvSpPr>
              <a:spLocks noChangeArrowheads="1"/>
            </p:cNvSpPr>
            <p:nvPr/>
          </p:nvSpPr>
          <p:spPr bwMode="auto">
            <a:xfrm>
              <a:off x="7773988" y="6261100"/>
              <a:ext cx="8496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it-IT" sz="2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62" name="Rectangle 22"/>
            <p:cNvSpPr>
              <a:spLocks noChangeArrowheads="1"/>
            </p:cNvSpPr>
            <p:nvPr/>
          </p:nvSpPr>
          <p:spPr bwMode="auto">
            <a:xfrm>
              <a:off x="7532688" y="6261100"/>
              <a:ext cx="6412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2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63" name="Rectangle 23"/>
            <p:cNvSpPr>
              <a:spLocks noChangeArrowheads="1"/>
            </p:cNvSpPr>
            <p:nvPr/>
          </p:nvSpPr>
          <p:spPr bwMode="auto">
            <a:xfrm>
              <a:off x="7467600" y="6261100"/>
              <a:ext cx="464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'</a:t>
              </a:r>
              <a:endParaRPr kumimoji="0" lang="it-IT" sz="2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64" name="Rectangle 24"/>
            <p:cNvSpPr>
              <a:spLocks noChangeArrowheads="1"/>
            </p:cNvSpPr>
            <p:nvPr/>
          </p:nvSpPr>
          <p:spPr bwMode="auto">
            <a:xfrm>
              <a:off x="7264400" y="6261100"/>
              <a:ext cx="8496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it-IT" sz="2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65" name="Rectangle 25"/>
            <p:cNvSpPr>
              <a:spLocks noChangeArrowheads="1"/>
            </p:cNvSpPr>
            <p:nvPr/>
          </p:nvSpPr>
          <p:spPr bwMode="auto">
            <a:xfrm>
              <a:off x="8421688" y="6411468"/>
              <a:ext cx="7694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2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66" name="Rectangle 26"/>
            <p:cNvSpPr>
              <a:spLocks noChangeArrowheads="1"/>
            </p:cNvSpPr>
            <p:nvPr/>
          </p:nvSpPr>
          <p:spPr bwMode="auto">
            <a:xfrm>
              <a:off x="7977188" y="6375400"/>
              <a:ext cx="7694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2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67" name="Rectangle 27"/>
            <p:cNvSpPr>
              <a:spLocks noChangeArrowheads="1"/>
            </p:cNvSpPr>
            <p:nvPr/>
          </p:nvSpPr>
          <p:spPr bwMode="auto">
            <a:xfrm>
              <a:off x="8575675" y="6259068"/>
              <a:ext cx="14106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=</a:t>
              </a:r>
              <a:endParaRPr kumimoji="0" lang="it-IT" sz="2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68" name="Rectangle 28"/>
            <p:cNvSpPr>
              <a:spLocks noChangeArrowheads="1"/>
            </p:cNvSpPr>
            <p:nvPr/>
          </p:nvSpPr>
          <p:spPr bwMode="auto">
            <a:xfrm>
              <a:off x="8116888" y="6259068"/>
              <a:ext cx="14106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2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69" name="Rectangle 29"/>
            <p:cNvSpPr>
              <a:spLocks noChangeArrowheads="1"/>
            </p:cNvSpPr>
            <p:nvPr/>
          </p:nvSpPr>
          <p:spPr bwMode="auto">
            <a:xfrm>
              <a:off x="7621588" y="6259068"/>
              <a:ext cx="1538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2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70" name="Rectangle 30"/>
            <p:cNvSpPr>
              <a:spLocks noChangeArrowheads="1"/>
            </p:cNvSpPr>
            <p:nvPr/>
          </p:nvSpPr>
          <p:spPr bwMode="auto">
            <a:xfrm>
              <a:off x="8281988" y="6259068"/>
              <a:ext cx="10579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2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71" name="Rectangle 31"/>
            <p:cNvSpPr>
              <a:spLocks noChangeArrowheads="1"/>
            </p:cNvSpPr>
            <p:nvPr/>
          </p:nvSpPr>
          <p:spPr bwMode="auto">
            <a:xfrm>
              <a:off x="7850188" y="6261100"/>
              <a:ext cx="12824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endParaRPr kumimoji="0" lang="it-IT" sz="2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72" name="Rectangle 32"/>
            <p:cNvSpPr>
              <a:spLocks noChangeArrowheads="1"/>
            </p:cNvSpPr>
            <p:nvPr/>
          </p:nvSpPr>
          <p:spPr bwMode="auto">
            <a:xfrm>
              <a:off x="7353300" y="6261100"/>
              <a:ext cx="1138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it-IT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73" name="Rectangle 33"/>
            <p:cNvSpPr>
              <a:spLocks noChangeArrowheads="1"/>
            </p:cNvSpPr>
            <p:nvPr/>
          </p:nvSpPr>
          <p:spPr bwMode="auto">
            <a:xfrm>
              <a:off x="7073900" y="6261100"/>
              <a:ext cx="17152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it-IT" sz="2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838200" y="5396552"/>
            <a:ext cx="369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~</a:t>
            </a:r>
            <a:endParaRPr lang="it-IT" sz="2800" dirty="0"/>
          </a:p>
        </p:txBody>
      </p:sp>
      <p:sp>
        <p:nvSpPr>
          <p:cNvPr id="131" name="TextBox 130"/>
          <p:cNvSpPr txBox="1"/>
          <p:nvPr/>
        </p:nvSpPr>
        <p:spPr>
          <a:xfrm>
            <a:off x="1914144" y="5396552"/>
            <a:ext cx="369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~</a:t>
            </a:r>
            <a:endParaRPr lang="it-IT" sz="2800" dirty="0"/>
          </a:p>
        </p:txBody>
      </p:sp>
      <p:grpSp>
        <p:nvGrpSpPr>
          <p:cNvPr id="171" name="Group 170"/>
          <p:cNvGrpSpPr/>
          <p:nvPr/>
        </p:nvGrpSpPr>
        <p:grpSpPr>
          <a:xfrm>
            <a:off x="2438400" y="3331464"/>
            <a:ext cx="4719638" cy="960437"/>
            <a:chOff x="-2286000" y="3535363"/>
            <a:chExt cx="4719638" cy="960437"/>
          </a:xfrm>
        </p:grpSpPr>
        <p:sp>
          <p:nvSpPr>
            <p:cNvPr id="14339" name="AutoShape 3"/>
            <p:cNvSpPr>
              <a:spLocks noChangeAspect="1" noChangeArrowheads="1" noTextEdit="1"/>
            </p:cNvSpPr>
            <p:nvPr/>
          </p:nvSpPr>
          <p:spPr bwMode="auto">
            <a:xfrm>
              <a:off x="-2286000" y="3635375"/>
              <a:ext cx="4719638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341" name="Line 5"/>
            <p:cNvSpPr>
              <a:spLocks noChangeShapeType="1"/>
            </p:cNvSpPr>
            <p:nvPr/>
          </p:nvSpPr>
          <p:spPr bwMode="auto">
            <a:xfrm>
              <a:off x="-1725612" y="4078288"/>
              <a:ext cx="4108450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1250950" y="4090988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43" name="Rectangle 7"/>
            <p:cNvSpPr>
              <a:spLocks noChangeArrowheads="1"/>
            </p:cNvSpPr>
            <p:nvPr/>
          </p:nvSpPr>
          <p:spPr bwMode="auto">
            <a:xfrm>
              <a:off x="2255838" y="3673475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258763" y="3673475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-1879600" y="4090988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>
              <a:off x="-2070100" y="4090988"/>
              <a:ext cx="7854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γ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47" name="Rectangle 11"/>
            <p:cNvSpPr>
              <a:spLocks noChangeArrowheads="1"/>
            </p:cNvSpPr>
            <p:nvPr/>
          </p:nvSpPr>
          <p:spPr bwMode="auto">
            <a:xfrm>
              <a:off x="-2120900" y="4090988"/>
              <a:ext cx="4488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48" name="Rectangle 12"/>
            <p:cNvSpPr>
              <a:spLocks noChangeArrowheads="1"/>
            </p:cNvSpPr>
            <p:nvPr/>
          </p:nvSpPr>
          <p:spPr bwMode="auto">
            <a:xfrm>
              <a:off x="1136650" y="4129088"/>
              <a:ext cx="11862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49" name="Rectangle 13"/>
            <p:cNvSpPr>
              <a:spLocks noChangeArrowheads="1"/>
            </p:cNvSpPr>
            <p:nvPr/>
          </p:nvSpPr>
          <p:spPr bwMode="auto">
            <a:xfrm>
              <a:off x="271463" y="4129088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50" name="Rectangle 14"/>
            <p:cNvSpPr>
              <a:spLocks noChangeArrowheads="1"/>
            </p:cNvSpPr>
            <p:nvPr/>
          </p:nvSpPr>
          <p:spPr bwMode="auto">
            <a:xfrm>
              <a:off x="-22225" y="4129088"/>
              <a:ext cx="7373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51" name="Rectangle 15"/>
            <p:cNvSpPr>
              <a:spLocks noChangeArrowheads="1"/>
            </p:cNvSpPr>
            <p:nvPr/>
          </p:nvSpPr>
          <p:spPr bwMode="auto">
            <a:xfrm>
              <a:off x="-314325" y="4129088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52" name="Rectangle 16"/>
            <p:cNvSpPr>
              <a:spLocks noChangeArrowheads="1"/>
            </p:cNvSpPr>
            <p:nvPr/>
          </p:nvSpPr>
          <p:spPr bwMode="auto">
            <a:xfrm>
              <a:off x="-733425" y="4129088"/>
              <a:ext cx="11862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53" name="Rectangle 17"/>
            <p:cNvSpPr>
              <a:spLocks noChangeArrowheads="1"/>
            </p:cNvSpPr>
            <p:nvPr/>
          </p:nvSpPr>
          <p:spPr bwMode="auto">
            <a:xfrm>
              <a:off x="2128838" y="3724275"/>
              <a:ext cx="11862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54" name="Rectangle 18"/>
            <p:cNvSpPr>
              <a:spLocks noChangeArrowheads="1"/>
            </p:cNvSpPr>
            <p:nvPr/>
          </p:nvSpPr>
          <p:spPr bwMode="auto">
            <a:xfrm>
              <a:off x="1073150" y="3535363"/>
              <a:ext cx="1603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~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55" name="Rectangle 19"/>
            <p:cNvSpPr>
              <a:spLocks noChangeArrowheads="1"/>
            </p:cNvSpPr>
            <p:nvPr/>
          </p:nvSpPr>
          <p:spPr bwMode="auto">
            <a:xfrm>
              <a:off x="842963" y="3724275"/>
              <a:ext cx="11862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56" name="Rectangle 20"/>
            <p:cNvSpPr>
              <a:spLocks noChangeArrowheads="1"/>
            </p:cNvSpPr>
            <p:nvPr/>
          </p:nvSpPr>
          <p:spPr bwMode="auto">
            <a:xfrm>
              <a:off x="144463" y="3724275"/>
              <a:ext cx="11862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57" name="Rectangle 21"/>
            <p:cNvSpPr>
              <a:spLocks noChangeArrowheads="1"/>
            </p:cNvSpPr>
            <p:nvPr/>
          </p:nvSpPr>
          <p:spPr bwMode="auto">
            <a:xfrm>
              <a:off x="-720725" y="3724275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58" name="Rectangle 22"/>
            <p:cNvSpPr>
              <a:spLocks noChangeArrowheads="1"/>
            </p:cNvSpPr>
            <p:nvPr/>
          </p:nvSpPr>
          <p:spPr bwMode="auto">
            <a:xfrm>
              <a:off x="-1014412" y="3724275"/>
              <a:ext cx="7373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59" name="Rectangle 23"/>
            <p:cNvSpPr>
              <a:spLocks noChangeArrowheads="1"/>
            </p:cNvSpPr>
            <p:nvPr/>
          </p:nvSpPr>
          <p:spPr bwMode="auto">
            <a:xfrm>
              <a:off x="-1319212" y="3724275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60" name="Rectangle 24"/>
            <p:cNvSpPr>
              <a:spLocks noChangeArrowheads="1"/>
            </p:cNvSpPr>
            <p:nvPr/>
          </p:nvSpPr>
          <p:spPr bwMode="auto">
            <a:xfrm>
              <a:off x="-1725612" y="3724275"/>
              <a:ext cx="11862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61" name="Rectangle 25"/>
            <p:cNvSpPr>
              <a:spLocks noChangeArrowheads="1"/>
            </p:cNvSpPr>
            <p:nvPr/>
          </p:nvSpPr>
          <p:spPr bwMode="auto">
            <a:xfrm>
              <a:off x="-2247900" y="3825875"/>
              <a:ext cx="458459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min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62" name="Rectangle 26"/>
            <p:cNvSpPr>
              <a:spLocks noChangeArrowheads="1"/>
            </p:cNvSpPr>
            <p:nvPr/>
          </p:nvSpPr>
          <p:spPr bwMode="auto">
            <a:xfrm>
              <a:off x="906463" y="4090988"/>
              <a:ext cx="12182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63" name="Rectangle 27"/>
            <p:cNvSpPr>
              <a:spLocks noChangeArrowheads="1"/>
            </p:cNvSpPr>
            <p:nvPr/>
          </p:nvSpPr>
          <p:spPr bwMode="auto">
            <a:xfrm>
              <a:off x="1911350" y="3686175"/>
              <a:ext cx="12182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64" name="Rectangle 28"/>
            <p:cNvSpPr>
              <a:spLocks noChangeArrowheads="1"/>
            </p:cNvSpPr>
            <p:nvPr/>
          </p:nvSpPr>
          <p:spPr bwMode="auto">
            <a:xfrm>
              <a:off x="601663" y="3686175"/>
              <a:ext cx="14587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d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65" name="Rectangle 29"/>
            <p:cNvSpPr>
              <a:spLocks noChangeArrowheads="1"/>
            </p:cNvSpPr>
            <p:nvPr/>
          </p:nvSpPr>
          <p:spPr bwMode="auto">
            <a:xfrm>
              <a:off x="-85725" y="3686175"/>
              <a:ext cx="12182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66" name="Rectangle 30"/>
            <p:cNvSpPr>
              <a:spLocks noChangeArrowheads="1"/>
            </p:cNvSpPr>
            <p:nvPr/>
          </p:nvSpPr>
          <p:spPr bwMode="auto">
            <a:xfrm>
              <a:off x="779463" y="4129088"/>
              <a:ext cx="13144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67" name="Rectangle 31"/>
            <p:cNvSpPr>
              <a:spLocks noChangeArrowheads="1"/>
            </p:cNvSpPr>
            <p:nvPr/>
          </p:nvSpPr>
          <p:spPr bwMode="auto">
            <a:xfrm>
              <a:off x="373063" y="4129088"/>
              <a:ext cx="14747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68" name="Rectangle 32"/>
            <p:cNvSpPr>
              <a:spLocks noChangeArrowheads="1"/>
            </p:cNvSpPr>
            <p:nvPr/>
          </p:nvSpPr>
          <p:spPr bwMode="auto">
            <a:xfrm>
              <a:off x="-200025" y="4129088"/>
              <a:ext cx="17953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B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69" name="Rectangle 33"/>
            <p:cNvSpPr>
              <a:spLocks noChangeArrowheads="1"/>
            </p:cNvSpPr>
            <p:nvPr/>
          </p:nvSpPr>
          <p:spPr bwMode="auto">
            <a:xfrm>
              <a:off x="-555625" y="4129088"/>
              <a:ext cx="19717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70" name="Rectangle 34"/>
            <p:cNvSpPr>
              <a:spLocks noChangeArrowheads="1"/>
            </p:cNvSpPr>
            <p:nvPr/>
          </p:nvSpPr>
          <p:spPr bwMode="auto">
            <a:xfrm>
              <a:off x="1784350" y="3724275"/>
              <a:ext cx="13144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71" name="Rectangle 35"/>
            <p:cNvSpPr>
              <a:spLocks noChangeArrowheads="1"/>
            </p:cNvSpPr>
            <p:nvPr/>
          </p:nvSpPr>
          <p:spPr bwMode="auto">
            <a:xfrm>
              <a:off x="1365250" y="3724275"/>
              <a:ext cx="14747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72" name="Rectangle 36"/>
            <p:cNvSpPr>
              <a:spLocks noChangeArrowheads="1"/>
            </p:cNvSpPr>
            <p:nvPr/>
          </p:nvSpPr>
          <p:spPr bwMode="auto">
            <a:xfrm>
              <a:off x="1022350" y="3724275"/>
              <a:ext cx="19717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73" name="Rectangle 37"/>
            <p:cNvSpPr>
              <a:spLocks noChangeArrowheads="1"/>
            </p:cNvSpPr>
            <p:nvPr/>
          </p:nvSpPr>
          <p:spPr bwMode="auto">
            <a:xfrm>
              <a:off x="-212725" y="3724275"/>
              <a:ext cx="13144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74" name="Rectangle 38"/>
            <p:cNvSpPr>
              <a:spLocks noChangeArrowheads="1"/>
            </p:cNvSpPr>
            <p:nvPr/>
          </p:nvSpPr>
          <p:spPr bwMode="auto">
            <a:xfrm>
              <a:off x="-631825" y="3724275"/>
              <a:ext cx="14747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75" name="Rectangle 39"/>
            <p:cNvSpPr>
              <a:spLocks noChangeArrowheads="1"/>
            </p:cNvSpPr>
            <p:nvPr/>
          </p:nvSpPr>
          <p:spPr bwMode="auto">
            <a:xfrm>
              <a:off x="-1179512" y="3724275"/>
              <a:ext cx="17953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76" name="Rectangle 40"/>
            <p:cNvSpPr>
              <a:spLocks noChangeArrowheads="1"/>
            </p:cNvSpPr>
            <p:nvPr/>
          </p:nvSpPr>
          <p:spPr bwMode="auto">
            <a:xfrm>
              <a:off x="-1547812" y="3724275"/>
              <a:ext cx="19717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77" name="Rectangle 41"/>
            <p:cNvSpPr>
              <a:spLocks noChangeArrowheads="1"/>
            </p:cNvSpPr>
            <p:nvPr/>
          </p:nvSpPr>
          <p:spPr bwMode="auto">
            <a:xfrm>
              <a:off x="1250950" y="3875088"/>
              <a:ext cx="10900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78" name="Rectangle 42"/>
            <p:cNvSpPr>
              <a:spLocks noChangeArrowheads="1"/>
            </p:cNvSpPr>
            <p:nvPr/>
          </p:nvSpPr>
          <p:spPr bwMode="auto">
            <a:xfrm>
              <a:off x="-2222500" y="4090988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79" name="Rectangle 43"/>
            <p:cNvSpPr>
              <a:spLocks noChangeArrowheads="1"/>
            </p:cNvSpPr>
            <p:nvPr/>
          </p:nvSpPr>
          <p:spPr bwMode="auto">
            <a:xfrm>
              <a:off x="576263" y="4090988"/>
              <a:ext cx="16190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80" name="Rectangle 44"/>
            <p:cNvSpPr>
              <a:spLocks noChangeArrowheads="1"/>
            </p:cNvSpPr>
            <p:nvPr/>
          </p:nvSpPr>
          <p:spPr bwMode="auto">
            <a:xfrm>
              <a:off x="93663" y="4090988"/>
              <a:ext cx="17793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81" name="Rectangle 45"/>
            <p:cNvSpPr>
              <a:spLocks noChangeArrowheads="1"/>
            </p:cNvSpPr>
            <p:nvPr/>
          </p:nvSpPr>
          <p:spPr bwMode="auto">
            <a:xfrm>
              <a:off x="1568450" y="3686175"/>
              <a:ext cx="16190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82" name="Rectangle 46"/>
            <p:cNvSpPr>
              <a:spLocks noChangeArrowheads="1"/>
            </p:cNvSpPr>
            <p:nvPr/>
          </p:nvSpPr>
          <p:spPr bwMode="auto">
            <a:xfrm>
              <a:off x="449263" y="3686175"/>
              <a:ext cx="16190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+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83" name="Rectangle 47"/>
            <p:cNvSpPr>
              <a:spLocks noChangeArrowheads="1"/>
            </p:cNvSpPr>
            <p:nvPr/>
          </p:nvSpPr>
          <p:spPr bwMode="auto">
            <a:xfrm>
              <a:off x="-415925" y="3686175"/>
              <a:ext cx="16190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84" name="Rectangle 48"/>
            <p:cNvSpPr>
              <a:spLocks noChangeArrowheads="1"/>
            </p:cNvSpPr>
            <p:nvPr/>
          </p:nvSpPr>
          <p:spPr bwMode="auto">
            <a:xfrm>
              <a:off x="-912812" y="3686175"/>
              <a:ext cx="17793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85" name="Rectangle 49"/>
            <p:cNvSpPr>
              <a:spLocks noChangeArrowheads="1"/>
            </p:cNvSpPr>
            <p:nvPr/>
          </p:nvSpPr>
          <p:spPr bwMode="auto">
            <a:xfrm>
              <a:off x="-1981200" y="4078288"/>
              <a:ext cx="9778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¹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2444750" y="4322064"/>
            <a:ext cx="4718050" cy="960437"/>
            <a:chOff x="-2359025" y="4700588"/>
            <a:chExt cx="4718050" cy="960437"/>
          </a:xfrm>
        </p:grpSpPr>
        <p:sp>
          <p:nvSpPr>
            <p:cNvPr id="14388" name="AutoShape 52"/>
            <p:cNvSpPr>
              <a:spLocks noChangeAspect="1" noChangeArrowheads="1" noTextEdit="1"/>
            </p:cNvSpPr>
            <p:nvPr/>
          </p:nvSpPr>
          <p:spPr bwMode="auto">
            <a:xfrm>
              <a:off x="-2359025" y="4800600"/>
              <a:ext cx="4718050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390" name="Line 54"/>
            <p:cNvSpPr>
              <a:spLocks noChangeShapeType="1"/>
            </p:cNvSpPr>
            <p:nvPr/>
          </p:nvSpPr>
          <p:spPr bwMode="auto">
            <a:xfrm>
              <a:off x="-1800225" y="5243513"/>
              <a:ext cx="4108450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391" name="Rectangle 55"/>
            <p:cNvSpPr>
              <a:spLocks noChangeArrowheads="1"/>
            </p:cNvSpPr>
            <p:nvPr/>
          </p:nvSpPr>
          <p:spPr bwMode="auto">
            <a:xfrm>
              <a:off x="1189038" y="5256213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92" name="Rectangle 56"/>
            <p:cNvSpPr>
              <a:spLocks noChangeArrowheads="1"/>
            </p:cNvSpPr>
            <p:nvPr/>
          </p:nvSpPr>
          <p:spPr bwMode="auto">
            <a:xfrm>
              <a:off x="2181225" y="4838700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93" name="Rectangle 57"/>
            <p:cNvSpPr>
              <a:spLocks noChangeArrowheads="1"/>
            </p:cNvSpPr>
            <p:nvPr/>
          </p:nvSpPr>
          <p:spPr bwMode="auto">
            <a:xfrm>
              <a:off x="196850" y="4838700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94" name="Rectangle 58"/>
            <p:cNvSpPr>
              <a:spLocks noChangeArrowheads="1"/>
            </p:cNvSpPr>
            <p:nvPr/>
          </p:nvSpPr>
          <p:spPr bwMode="auto">
            <a:xfrm>
              <a:off x="-1952625" y="5243513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95" name="Rectangle 59"/>
            <p:cNvSpPr>
              <a:spLocks noChangeArrowheads="1"/>
            </p:cNvSpPr>
            <p:nvPr/>
          </p:nvSpPr>
          <p:spPr bwMode="auto">
            <a:xfrm>
              <a:off x="-2143125" y="5243513"/>
              <a:ext cx="7854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γ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96" name="Rectangle 60"/>
            <p:cNvSpPr>
              <a:spLocks noChangeArrowheads="1"/>
            </p:cNvSpPr>
            <p:nvPr/>
          </p:nvSpPr>
          <p:spPr bwMode="auto">
            <a:xfrm>
              <a:off x="-2193925" y="5243513"/>
              <a:ext cx="4488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97" name="Rectangle 61"/>
            <p:cNvSpPr>
              <a:spLocks noChangeArrowheads="1"/>
            </p:cNvSpPr>
            <p:nvPr/>
          </p:nvSpPr>
          <p:spPr bwMode="auto">
            <a:xfrm>
              <a:off x="1062038" y="5294313"/>
              <a:ext cx="11862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98" name="Rectangle 62"/>
            <p:cNvSpPr>
              <a:spLocks noChangeArrowheads="1"/>
            </p:cNvSpPr>
            <p:nvPr/>
          </p:nvSpPr>
          <p:spPr bwMode="auto">
            <a:xfrm>
              <a:off x="209550" y="5294313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99" name="Rectangle 63"/>
            <p:cNvSpPr>
              <a:spLocks noChangeArrowheads="1"/>
            </p:cNvSpPr>
            <p:nvPr/>
          </p:nvSpPr>
          <p:spPr bwMode="auto">
            <a:xfrm>
              <a:off x="-82550" y="5294313"/>
              <a:ext cx="7373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00" name="Rectangle 64"/>
            <p:cNvSpPr>
              <a:spLocks noChangeArrowheads="1"/>
            </p:cNvSpPr>
            <p:nvPr/>
          </p:nvSpPr>
          <p:spPr bwMode="auto">
            <a:xfrm>
              <a:off x="-387350" y="5294313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01" name="Rectangle 65"/>
            <p:cNvSpPr>
              <a:spLocks noChangeArrowheads="1"/>
            </p:cNvSpPr>
            <p:nvPr/>
          </p:nvSpPr>
          <p:spPr bwMode="auto">
            <a:xfrm>
              <a:off x="-795338" y="5294313"/>
              <a:ext cx="11862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02" name="Rectangle 66"/>
            <p:cNvSpPr>
              <a:spLocks noChangeArrowheads="1"/>
            </p:cNvSpPr>
            <p:nvPr/>
          </p:nvSpPr>
          <p:spPr bwMode="auto">
            <a:xfrm>
              <a:off x="2066925" y="4876800"/>
              <a:ext cx="11862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03" name="Rectangle 67"/>
            <p:cNvSpPr>
              <a:spLocks noChangeArrowheads="1"/>
            </p:cNvSpPr>
            <p:nvPr/>
          </p:nvSpPr>
          <p:spPr bwMode="auto">
            <a:xfrm>
              <a:off x="1011238" y="4700588"/>
              <a:ext cx="1603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~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04" name="Rectangle 68"/>
            <p:cNvSpPr>
              <a:spLocks noChangeArrowheads="1"/>
            </p:cNvSpPr>
            <p:nvPr/>
          </p:nvSpPr>
          <p:spPr bwMode="auto">
            <a:xfrm>
              <a:off x="769938" y="4876800"/>
              <a:ext cx="11862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05" name="Rectangle 69"/>
            <p:cNvSpPr>
              <a:spLocks noChangeArrowheads="1"/>
            </p:cNvSpPr>
            <p:nvPr/>
          </p:nvSpPr>
          <p:spPr bwMode="auto">
            <a:xfrm>
              <a:off x="69850" y="4876800"/>
              <a:ext cx="11862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06" name="Rectangle 70"/>
            <p:cNvSpPr>
              <a:spLocks noChangeArrowheads="1"/>
            </p:cNvSpPr>
            <p:nvPr/>
          </p:nvSpPr>
          <p:spPr bwMode="auto">
            <a:xfrm>
              <a:off x="-795338" y="4876800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07" name="Rectangle 71"/>
            <p:cNvSpPr>
              <a:spLocks noChangeArrowheads="1"/>
            </p:cNvSpPr>
            <p:nvPr/>
          </p:nvSpPr>
          <p:spPr bwMode="auto">
            <a:xfrm>
              <a:off x="-1074738" y="4876800"/>
              <a:ext cx="7373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08" name="Rectangle 72"/>
            <p:cNvSpPr>
              <a:spLocks noChangeArrowheads="1"/>
            </p:cNvSpPr>
            <p:nvPr/>
          </p:nvSpPr>
          <p:spPr bwMode="auto">
            <a:xfrm>
              <a:off x="-1379538" y="4876800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09" name="Rectangle 73"/>
            <p:cNvSpPr>
              <a:spLocks noChangeArrowheads="1"/>
            </p:cNvSpPr>
            <p:nvPr/>
          </p:nvSpPr>
          <p:spPr bwMode="auto">
            <a:xfrm>
              <a:off x="-1800225" y="4876800"/>
              <a:ext cx="11862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10" name="Rectangle 74"/>
            <p:cNvSpPr>
              <a:spLocks noChangeArrowheads="1"/>
            </p:cNvSpPr>
            <p:nvPr/>
          </p:nvSpPr>
          <p:spPr bwMode="auto">
            <a:xfrm>
              <a:off x="-2308225" y="4978400"/>
              <a:ext cx="458459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min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11" name="Rectangle 75"/>
            <p:cNvSpPr>
              <a:spLocks noChangeArrowheads="1"/>
            </p:cNvSpPr>
            <p:nvPr/>
          </p:nvSpPr>
          <p:spPr bwMode="auto">
            <a:xfrm>
              <a:off x="846138" y="5256213"/>
              <a:ext cx="12182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12" name="Rectangle 76"/>
            <p:cNvSpPr>
              <a:spLocks noChangeArrowheads="1"/>
            </p:cNvSpPr>
            <p:nvPr/>
          </p:nvSpPr>
          <p:spPr bwMode="auto">
            <a:xfrm>
              <a:off x="1838325" y="4838700"/>
              <a:ext cx="12182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13" name="Rectangle 77"/>
            <p:cNvSpPr>
              <a:spLocks noChangeArrowheads="1"/>
            </p:cNvSpPr>
            <p:nvPr/>
          </p:nvSpPr>
          <p:spPr bwMode="auto">
            <a:xfrm>
              <a:off x="539750" y="4838700"/>
              <a:ext cx="14587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d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14" name="Rectangle 78"/>
            <p:cNvSpPr>
              <a:spLocks noChangeArrowheads="1"/>
            </p:cNvSpPr>
            <p:nvPr/>
          </p:nvSpPr>
          <p:spPr bwMode="auto">
            <a:xfrm>
              <a:off x="-146050" y="4838700"/>
              <a:ext cx="12182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15" name="Rectangle 79"/>
            <p:cNvSpPr>
              <a:spLocks noChangeArrowheads="1"/>
            </p:cNvSpPr>
            <p:nvPr/>
          </p:nvSpPr>
          <p:spPr bwMode="auto">
            <a:xfrm>
              <a:off x="719138" y="5294313"/>
              <a:ext cx="13144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16" name="Rectangle 80"/>
            <p:cNvSpPr>
              <a:spLocks noChangeArrowheads="1"/>
            </p:cNvSpPr>
            <p:nvPr/>
          </p:nvSpPr>
          <p:spPr bwMode="auto">
            <a:xfrm>
              <a:off x="298450" y="5294313"/>
              <a:ext cx="14747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17" name="Rectangle 81"/>
            <p:cNvSpPr>
              <a:spLocks noChangeArrowheads="1"/>
            </p:cNvSpPr>
            <p:nvPr/>
          </p:nvSpPr>
          <p:spPr bwMode="auto">
            <a:xfrm>
              <a:off x="-260350" y="5294313"/>
              <a:ext cx="17953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18" name="Rectangle 82"/>
            <p:cNvSpPr>
              <a:spLocks noChangeArrowheads="1"/>
            </p:cNvSpPr>
            <p:nvPr/>
          </p:nvSpPr>
          <p:spPr bwMode="auto">
            <a:xfrm>
              <a:off x="-617538" y="5294313"/>
              <a:ext cx="19717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19" name="Rectangle 83"/>
            <p:cNvSpPr>
              <a:spLocks noChangeArrowheads="1"/>
            </p:cNvSpPr>
            <p:nvPr/>
          </p:nvSpPr>
          <p:spPr bwMode="auto">
            <a:xfrm>
              <a:off x="1709738" y="4876800"/>
              <a:ext cx="13144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20" name="Rectangle 84"/>
            <p:cNvSpPr>
              <a:spLocks noChangeArrowheads="1"/>
            </p:cNvSpPr>
            <p:nvPr/>
          </p:nvSpPr>
          <p:spPr bwMode="auto">
            <a:xfrm>
              <a:off x="1290638" y="4876800"/>
              <a:ext cx="14747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21" name="Rectangle 85"/>
            <p:cNvSpPr>
              <a:spLocks noChangeArrowheads="1"/>
            </p:cNvSpPr>
            <p:nvPr/>
          </p:nvSpPr>
          <p:spPr bwMode="auto">
            <a:xfrm>
              <a:off x="960438" y="4876800"/>
              <a:ext cx="19717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22" name="Rectangle 86"/>
            <p:cNvSpPr>
              <a:spLocks noChangeArrowheads="1"/>
            </p:cNvSpPr>
            <p:nvPr/>
          </p:nvSpPr>
          <p:spPr bwMode="auto">
            <a:xfrm>
              <a:off x="-273050" y="4876800"/>
              <a:ext cx="13144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23" name="Rectangle 87"/>
            <p:cNvSpPr>
              <a:spLocks noChangeArrowheads="1"/>
            </p:cNvSpPr>
            <p:nvPr/>
          </p:nvSpPr>
          <p:spPr bwMode="auto">
            <a:xfrm>
              <a:off x="-693738" y="4876800"/>
              <a:ext cx="14747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24" name="Rectangle 88"/>
            <p:cNvSpPr>
              <a:spLocks noChangeArrowheads="1"/>
            </p:cNvSpPr>
            <p:nvPr/>
          </p:nvSpPr>
          <p:spPr bwMode="auto">
            <a:xfrm>
              <a:off x="-1265238" y="4876800"/>
              <a:ext cx="17953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B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25" name="Rectangle 89"/>
            <p:cNvSpPr>
              <a:spLocks noChangeArrowheads="1"/>
            </p:cNvSpPr>
            <p:nvPr/>
          </p:nvSpPr>
          <p:spPr bwMode="auto">
            <a:xfrm>
              <a:off x="-1608138" y="4876800"/>
              <a:ext cx="19717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26" name="Rectangle 90"/>
            <p:cNvSpPr>
              <a:spLocks noChangeArrowheads="1"/>
            </p:cNvSpPr>
            <p:nvPr/>
          </p:nvSpPr>
          <p:spPr bwMode="auto">
            <a:xfrm>
              <a:off x="1176338" y="5040313"/>
              <a:ext cx="10900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B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27" name="Rectangle 91"/>
            <p:cNvSpPr>
              <a:spLocks noChangeArrowheads="1"/>
            </p:cNvSpPr>
            <p:nvPr/>
          </p:nvSpPr>
          <p:spPr bwMode="auto">
            <a:xfrm>
              <a:off x="-2295525" y="5243513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28" name="Rectangle 92"/>
            <p:cNvSpPr>
              <a:spLocks noChangeArrowheads="1"/>
            </p:cNvSpPr>
            <p:nvPr/>
          </p:nvSpPr>
          <p:spPr bwMode="auto">
            <a:xfrm>
              <a:off x="501650" y="5256213"/>
              <a:ext cx="16190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29" name="Rectangle 93"/>
            <p:cNvSpPr>
              <a:spLocks noChangeArrowheads="1"/>
            </p:cNvSpPr>
            <p:nvPr/>
          </p:nvSpPr>
          <p:spPr bwMode="auto">
            <a:xfrm>
              <a:off x="19050" y="5256213"/>
              <a:ext cx="17793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30" name="Rectangle 94"/>
            <p:cNvSpPr>
              <a:spLocks noChangeArrowheads="1"/>
            </p:cNvSpPr>
            <p:nvPr/>
          </p:nvSpPr>
          <p:spPr bwMode="auto">
            <a:xfrm>
              <a:off x="1506538" y="4838700"/>
              <a:ext cx="16190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31" name="Rectangle 95"/>
            <p:cNvSpPr>
              <a:spLocks noChangeArrowheads="1"/>
            </p:cNvSpPr>
            <p:nvPr/>
          </p:nvSpPr>
          <p:spPr bwMode="auto">
            <a:xfrm>
              <a:off x="374650" y="4838700"/>
              <a:ext cx="16190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+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32" name="Rectangle 96"/>
            <p:cNvSpPr>
              <a:spLocks noChangeArrowheads="1"/>
            </p:cNvSpPr>
            <p:nvPr/>
          </p:nvSpPr>
          <p:spPr bwMode="auto">
            <a:xfrm>
              <a:off x="-488950" y="4838700"/>
              <a:ext cx="16190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33" name="Rectangle 97"/>
            <p:cNvSpPr>
              <a:spLocks noChangeArrowheads="1"/>
            </p:cNvSpPr>
            <p:nvPr/>
          </p:nvSpPr>
          <p:spPr bwMode="auto">
            <a:xfrm>
              <a:off x="-973138" y="4838700"/>
              <a:ext cx="17793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34" name="Rectangle 98"/>
            <p:cNvSpPr>
              <a:spLocks noChangeArrowheads="1"/>
            </p:cNvSpPr>
            <p:nvPr/>
          </p:nvSpPr>
          <p:spPr bwMode="auto">
            <a:xfrm>
              <a:off x="-2054225" y="5230813"/>
              <a:ext cx="9778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¹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1" name="Rectangle 220"/>
          <p:cNvSpPr/>
          <p:nvPr/>
        </p:nvSpPr>
        <p:spPr>
          <a:xfrm>
            <a:off x="609600" y="6248400"/>
            <a:ext cx="8534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700" dirty="0" smtClean="0"/>
              <a:t>M.R. Guarracino, C. Cifarelli, O. Seref, P. Pardalos. A Classification Method Based on Generalized Eigenvalue Problems, OMS, 2007.</a:t>
            </a:r>
            <a:endParaRPr lang="it-IT" sz="1700" dirty="0"/>
          </a:p>
        </p:txBody>
      </p:sp>
      <p:sp>
        <p:nvSpPr>
          <p:cNvPr id="133" name="Slide Number Placeholder 13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knowledge in </a:t>
            </a:r>
            <a:r>
              <a:rPr lang="en-US" dirty="0" err="1" smtClean="0"/>
              <a:t>ReGEC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is possible to extend prior knowledge to Regularized Generalized </a:t>
            </a:r>
            <a:r>
              <a:rPr lang="en-US" dirty="0" err="1" smtClean="0"/>
              <a:t>Eigenvalue</a:t>
            </a:r>
            <a:r>
              <a:rPr lang="en-US" dirty="0" smtClean="0"/>
              <a:t> Classifier (</a:t>
            </a:r>
            <a:r>
              <a:rPr lang="en-US" dirty="0" err="1" smtClean="0"/>
              <a:t>ReGEC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The new algorithm halves the </a:t>
            </a:r>
            <a:r>
              <a:rPr lang="en-US" dirty="0" err="1" smtClean="0"/>
              <a:t>missclassification</a:t>
            </a:r>
            <a:r>
              <a:rPr lang="en-US" dirty="0" smtClean="0"/>
              <a:t> error of the original method.</a:t>
            </a:r>
          </a:p>
          <a:p>
            <a:r>
              <a:rPr lang="en-US" dirty="0" smtClean="0"/>
              <a:t>The idea of increasing the information contained in the training set with additional knowledge is appealing for biomedical data.</a:t>
            </a:r>
          </a:p>
          <a:p>
            <a:r>
              <a:rPr lang="en-US" dirty="0" smtClean="0"/>
              <a:t>The experience of field experts or previous results can be readily transferred to new problems.</a:t>
            </a:r>
          </a:p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did it all begin?</a:t>
            </a:r>
            <a:endParaRPr lang="it-IT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44074"/>
            <a:ext cx="4071938" cy="3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6400"/>
            <a:ext cx="9144000" cy="416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knowledge in </a:t>
            </a:r>
            <a:r>
              <a:rPr lang="en-US" dirty="0" err="1" smtClean="0"/>
              <a:t>ReGEC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229600" cy="5029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Let </a:t>
            </a:r>
            <a:r>
              <a:rPr lang="el-GR" sz="2800" dirty="0" smtClean="0"/>
              <a:t>Δ</a:t>
            </a:r>
            <a:r>
              <a:rPr lang="en-US" sz="2800" dirty="0" smtClean="0"/>
              <a:t> be the set of points in B describing a priori knowledge, constraint matrix C represents knowledge imposed on class B 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Constraint imposes all points in </a:t>
            </a:r>
            <a:r>
              <a:rPr lang="el-GR" sz="2800" dirty="0" smtClean="0"/>
              <a:t>Δ</a:t>
            </a:r>
            <a:r>
              <a:rPr lang="en-US" sz="2800" dirty="0" smtClean="0"/>
              <a:t> to have zero distance from the plane =&gt; to belong to B</a:t>
            </a:r>
          </a:p>
        </p:txBody>
      </p:sp>
      <p:sp>
        <p:nvSpPr>
          <p:cNvPr id="106" name="Oval 99"/>
          <p:cNvSpPr>
            <a:spLocks noChangeArrowheads="1"/>
          </p:cNvSpPr>
          <p:nvPr/>
        </p:nvSpPr>
        <p:spPr bwMode="auto">
          <a:xfrm rot="1699828">
            <a:off x="3541713" y="3487628"/>
            <a:ext cx="2181225" cy="1244600"/>
          </a:xfrm>
          <a:prstGeom prst="ellipse">
            <a:avLst/>
          </a:prstGeom>
          <a:solidFill>
            <a:srgbClr val="92D050">
              <a:alpha val="30196"/>
            </a:srgbClr>
          </a:solidFill>
          <a:ln w="28575" algn="ctr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2" name="Freeform 96"/>
          <p:cNvSpPr>
            <a:spLocks/>
          </p:cNvSpPr>
          <p:nvPr/>
        </p:nvSpPr>
        <p:spPr bwMode="auto">
          <a:xfrm>
            <a:off x="608471" y="2819400"/>
            <a:ext cx="2555875" cy="1317625"/>
          </a:xfrm>
          <a:custGeom>
            <a:avLst/>
            <a:gdLst>
              <a:gd name="T0" fmla="*/ 1522 w 1610"/>
              <a:gd name="T1" fmla="*/ 0 h 830"/>
              <a:gd name="T2" fmla="*/ 1522 w 1610"/>
              <a:gd name="T3" fmla="*/ 280 h 830"/>
              <a:gd name="T4" fmla="*/ 996 w 1610"/>
              <a:gd name="T5" fmla="*/ 642 h 830"/>
              <a:gd name="T6" fmla="*/ 469 w 1610"/>
              <a:gd name="T7" fmla="*/ 823 h 830"/>
              <a:gd name="T8" fmla="*/ 0 w 1610"/>
              <a:gd name="T9" fmla="*/ 683 h 8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0"/>
              <a:gd name="T16" fmla="*/ 0 h 830"/>
              <a:gd name="T17" fmla="*/ 1610 w 1610"/>
              <a:gd name="T18" fmla="*/ 830 h 8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0" h="830">
                <a:moveTo>
                  <a:pt x="1522" y="0"/>
                </a:moveTo>
                <a:cubicBezTo>
                  <a:pt x="1566" y="86"/>
                  <a:pt x="1610" y="173"/>
                  <a:pt x="1522" y="280"/>
                </a:cubicBezTo>
                <a:cubicBezTo>
                  <a:pt x="1434" y="387"/>
                  <a:pt x="1171" y="552"/>
                  <a:pt x="996" y="642"/>
                </a:cubicBezTo>
                <a:cubicBezTo>
                  <a:pt x="821" y="732"/>
                  <a:pt x="635" y="816"/>
                  <a:pt x="469" y="823"/>
                </a:cubicBezTo>
                <a:cubicBezTo>
                  <a:pt x="303" y="830"/>
                  <a:pt x="78" y="706"/>
                  <a:pt x="0" y="683"/>
                </a:cubicBezTo>
              </a:path>
            </a:pathLst>
          </a:custGeom>
          <a:noFill/>
          <a:ln w="76200">
            <a:solidFill>
              <a:srgbClr val="3333CC"/>
            </a:solidFill>
            <a:round/>
            <a:headEnd/>
            <a:tailEnd/>
          </a:ln>
        </p:spPr>
        <p:txBody>
          <a:bodyPr anchor="ctr"/>
          <a:lstStyle/>
          <a:p>
            <a:endParaRPr lang="it-IT">
              <a:solidFill>
                <a:srgbClr val="FF0000"/>
              </a:solidFill>
            </a:endParaRPr>
          </a:p>
        </p:txBody>
      </p:sp>
      <p:grpSp>
        <p:nvGrpSpPr>
          <p:cNvPr id="5" name="Group 118"/>
          <p:cNvGrpSpPr/>
          <p:nvPr/>
        </p:nvGrpSpPr>
        <p:grpSpPr>
          <a:xfrm>
            <a:off x="3105608" y="3195637"/>
            <a:ext cx="1847850" cy="381000"/>
            <a:chOff x="2876550" y="2514600"/>
            <a:chExt cx="1847850" cy="381000"/>
          </a:xfrm>
        </p:grpSpPr>
        <p:sp>
          <p:nvSpPr>
            <p:cNvPr id="8197" name="AutoShape 5"/>
            <p:cNvSpPr>
              <a:spLocks noChangeAspect="1" noChangeArrowheads="1" noTextEdit="1"/>
            </p:cNvSpPr>
            <p:nvPr/>
          </p:nvSpPr>
          <p:spPr bwMode="auto">
            <a:xfrm>
              <a:off x="2876550" y="2514600"/>
              <a:ext cx="1847850" cy="34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199" name="Rectangle 7"/>
            <p:cNvSpPr>
              <a:spLocks noChangeArrowheads="1"/>
            </p:cNvSpPr>
            <p:nvPr/>
          </p:nvSpPr>
          <p:spPr bwMode="auto">
            <a:xfrm>
              <a:off x="4559300" y="2565400"/>
              <a:ext cx="121828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0" name="Rectangle 8"/>
            <p:cNvSpPr>
              <a:spLocks noChangeArrowheads="1"/>
            </p:cNvSpPr>
            <p:nvPr/>
          </p:nvSpPr>
          <p:spPr bwMode="auto">
            <a:xfrm>
              <a:off x="3616325" y="2565400"/>
              <a:ext cx="81754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1" name="Rectangle 9"/>
            <p:cNvSpPr>
              <a:spLocks noChangeArrowheads="1"/>
            </p:cNvSpPr>
            <p:nvPr/>
          </p:nvSpPr>
          <p:spPr bwMode="auto">
            <a:xfrm>
              <a:off x="3386138" y="2565400"/>
              <a:ext cx="60914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2" name="Rectangle 10"/>
            <p:cNvSpPr>
              <a:spLocks noChangeArrowheads="1"/>
            </p:cNvSpPr>
            <p:nvPr/>
          </p:nvSpPr>
          <p:spPr bwMode="auto">
            <a:xfrm>
              <a:off x="3322638" y="2565400"/>
              <a:ext cx="4328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'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3" name="Rectangle 11"/>
            <p:cNvSpPr>
              <a:spLocks noChangeArrowheads="1"/>
            </p:cNvSpPr>
            <p:nvPr/>
          </p:nvSpPr>
          <p:spPr bwMode="auto">
            <a:xfrm>
              <a:off x="3105150" y="2565400"/>
              <a:ext cx="81754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4" name="Rectangle 12"/>
            <p:cNvSpPr>
              <a:spLocks noChangeArrowheads="1"/>
            </p:cNvSpPr>
            <p:nvPr/>
          </p:nvSpPr>
          <p:spPr bwMode="auto">
            <a:xfrm>
              <a:off x="4227513" y="2726323"/>
              <a:ext cx="7053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auto">
            <a:xfrm>
              <a:off x="3819525" y="2693988"/>
              <a:ext cx="7053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auto">
            <a:xfrm>
              <a:off x="4367213" y="2554224"/>
              <a:ext cx="133050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=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7" name="Rectangle 15"/>
            <p:cNvSpPr>
              <a:spLocks noChangeArrowheads="1"/>
            </p:cNvSpPr>
            <p:nvPr/>
          </p:nvSpPr>
          <p:spPr bwMode="auto">
            <a:xfrm>
              <a:off x="3946525" y="2559635"/>
              <a:ext cx="133050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8" name="Rectangle 16"/>
            <p:cNvSpPr>
              <a:spLocks noChangeArrowheads="1"/>
            </p:cNvSpPr>
            <p:nvPr/>
          </p:nvSpPr>
          <p:spPr bwMode="auto">
            <a:xfrm>
              <a:off x="3462338" y="2559635"/>
              <a:ext cx="147476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auto">
            <a:xfrm>
              <a:off x="4100513" y="2559635"/>
              <a:ext cx="99386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10" name="Rectangle 18"/>
            <p:cNvSpPr>
              <a:spLocks noChangeArrowheads="1"/>
            </p:cNvSpPr>
            <p:nvPr/>
          </p:nvSpPr>
          <p:spPr bwMode="auto">
            <a:xfrm>
              <a:off x="3705225" y="2565400"/>
              <a:ext cx="121828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11" name="Rectangle 19"/>
            <p:cNvSpPr>
              <a:spLocks noChangeArrowheads="1"/>
            </p:cNvSpPr>
            <p:nvPr/>
          </p:nvSpPr>
          <p:spPr bwMode="auto">
            <a:xfrm>
              <a:off x="3208338" y="2565400"/>
              <a:ext cx="10740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auto">
            <a:xfrm>
              <a:off x="2914650" y="2565400"/>
              <a:ext cx="161904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117"/>
          <p:cNvGrpSpPr/>
          <p:nvPr/>
        </p:nvGrpSpPr>
        <p:grpSpPr>
          <a:xfrm rot="21166896">
            <a:off x="4115258" y="4303479"/>
            <a:ext cx="1889125" cy="364540"/>
            <a:chOff x="6035675" y="6283325"/>
            <a:chExt cx="1889125" cy="364540"/>
          </a:xfrm>
        </p:grpSpPr>
        <p:sp>
          <p:nvSpPr>
            <p:cNvPr id="8216" name="AutoShape 24"/>
            <p:cNvSpPr>
              <a:spLocks noChangeAspect="1" noChangeArrowheads="1" noTextEdit="1"/>
            </p:cNvSpPr>
            <p:nvPr/>
          </p:nvSpPr>
          <p:spPr bwMode="auto">
            <a:xfrm>
              <a:off x="6035675" y="6283325"/>
              <a:ext cx="1889125" cy="34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18" name="Rectangle 26"/>
            <p:cNvSpPr>
              <a:spLocks noChangeArrowheads="1"/>
            </p:cNvSpPr>
            <p:nvPr/>
          </p:nvSpPr>
          <p:spPr bwMode="auto">
            <a:xfrm>
              <a:off x="7759700" y="6334125"/>
              <a:ext cx="121828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19" name="Rectangle 27"/>
            <p:cNvSpPr>
              <a:spLocks noChangeArrowheads="1"/>
            </p:cNvSpPr>
            <p:nvPr/>
          </p:nvSpPr>
          <p:spPr bwMode="auto">
            <a:xfrm>
              <a:off x="6783388" y="6334125"/>
              <a:ext cx="81754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20" name="Rectangle 28"/>
            <p:cNvSpPr>
              <a:spLocks noChangeArrowheads="1"/>
            </p:cNvSpPr>
            <p:nvPr/>
          </p:nvSpPr>
          <p:spPr bwMode="auto">
            <a:xfrm>
              <a:off x="6542088" y="6334125"/>
              <a:ext cx="60914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21" name="Rectangle 29"/>
            <p:cNvSpPr>
              <a:spLocks noChangeArrowheads="1"/>
            </p:cNvSpPr>
            <p:nvPr/>
          </p:nvSpPr>
          <p:spPr bwMode="auto">
            <a:xfrm>
              <a:off x="6480175" y="6334125"/>
              <a:ext cx="4328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'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22" name="Rectangle 30"/>
            <p:cNvSpPr>
              <a:spLocks noChangeArrowheads="1"/>
            </p:cNvSpPr>
            <p:nvPr/>
          </p:nvSpPr>
          <p:spPr bwMode="auto">
            <a:xfrm>
              <a:off x="6276975" y="6334125"/>
              <a:ext cx="81754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23" name="Rectangle 31"/>
            <p:cNvSpPr>
              <a:spLocks noChangeArrowheads="1"/>
            </p:cNvSpPr>
            <p:nvPr/>
          </p:nvSpPr>
          <p:spPr bwMode="auto">
            <a:xfrm>
              <a:off x="7431088" y="6478588"/>
              <a:ext cx="7053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24" name="Rectangle 32"/>
            <p:cNvSpPr>
              <a:spLocks noChangeArrowheads="1"/>
            </p:cNvSpPr>
            <p:nvPr/>
          </p:nvSpPr>
          <p:spPr bwMode="auto">
            <a:xfrm>
              <a:off x="6986588" y="6450013"/>
              <a:ext cx="7053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25" name="Rectangle 33"/>
            <p:cNvSpPr>
              <a:spLocks noChangeArrowheads="1"/>
            </p:cNvSpPr>
            <p:nvPr/>
          </p:nvSpPr>
          <p:spPr bwMode="auto">
            <a:xfrm>
              <a:off x="7581900" y="6337012"/>
              <a:ext cx="133050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=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26" name="Rectangle 34"/>
            <p:cNvSpPr>
              <a:spLocks noChangeArrowheads="1"/>
            </p:cNvSpPr>
            <p:nvPr/>
          </p:nvSpPr>
          <p:spPr bwMode="auto">
            <a:xfrm>
              <a:off x="7126288" y="6324600"/>
              <a:ext cx="133050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27" name="Rectangle 35"/>
            <p:cNvSpPr>
              <a:spLocks noChangeArrowheads="1"/>
            </p:cNvSpPr>
            <p:nvPr/>
          </p:nvSpPr>
          <p:spPr bwMode="auto">
            <a:xfrm>
              <a:off x="6630988" y="6324600"/>
              <a:ext cx="147476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28" name="Rectangle 36"/>
            <p:cNvSpPr>
              <a:spLocks noChangeArrowheads="1"/>
            </p:cNvSpPr>
            <p:nvPr/>
          </p:nvSpPr>
          <p:spPr bwMode="auto">
            <a:xfrm>
              <a:off x="7291388" y="6324600"/>
              <a:ext cx="99386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1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29" name="Rectangle 37"/>
            <p:cNvSpPr>
              <a:spLocks noChangeArrowheads="1"/>
            </p:cNvSpPr>
            <p:nvPr/>
          </p:nvSpPr>
          <p:spPr bwMode="auto">
            <a:xfrm>
              <a:off x="6859588" y="6334125"/>
              <a:ext cx="121828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30" name="Rectangle 38"/>
            <p:cNvSpPr>
              <a:spLocks noChangeArrowheads="1"/>
            </p:cNvSpPr>
            <p:nvPr/>
          </p:nvSpPr>
          <p:spPr bwMode="auto">
            <a:xfrm>
              <a:off x="6365875" y="6334125"/>
              <a:ext cx="10740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31" name="Rectangle 39"/>
            <p:cNvSpPr>
              <a:spLocks noChangeArrowheads="1"/>
            </p:cNvSpPr>
            <p:nvPr/>
          </p:nvSpPr>
          <p:spPr bwMode="auto">
            <a:xfrm>
              <a:off x="6086475" y="6334125"/>
              <a:ext cx="161904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2764356" y="3383026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788740" y="369697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grpSp>
        <p:nvGrpSpPr>
          <p:cNvPr id="157" name="Group 156"/>
          <p:cNvGrpSpPr/>
          <p:nvPr/>
        </p:nvGrpSpPr>
        <p:grpSpPr>
          <a:xfrm>
            <a:off x="1182444" y="2956306"/>
            <a:ext cx="1895540" cy="1686961"/>
            <a:chOff x="1182444" y="3038856"/>
            <a:chExt cx="1895540" cy="1686961"/>
          </a:xfrm>
        </p:grpSpPr>
        <p:sp>
          <p:nvSpPr>
            <p:cNvPr id="120" name="TextBox 119"/>
            <p:cNvSpPr txBox="1"/>
            <p:nvPr/>
          </p:nvSpPr>
          <p:spPr>
            <a:xfrm>
              <a:off x="1182444" y="3558647"/>
              <a:ext cx="4203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56944" y="3674471"/>
              <a:ext cx="4203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322832" y="3124200"/>
              <a:ext cx="4203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819656" y="3038856"/>
              <a:ext cx="4203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100072" y="3394055"/>
              <a:ext cx="4203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2334768" y="3235559"/>
              <a:ext cx="4203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2657676" y="3258312"/>
              <a:ext cx="4203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2459736" y="3558647"/>
              <a:ext cx="4203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2362200" y="3823823"/>
              <a:ext cx="4203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106168" y="3787247"/>
              <a:ext cx="4203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837944" y="3884783"/>
              <a:ext cx="4203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411044" y="4009751"/>
              <a:ext cx="4203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837944" y="4230624"/>
              <a:ext cx="4203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304288" y="4264152"/>
              <a:ext cx="4203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209800" y="4096512"/>
              <a:ext cx="4203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–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59" name="Freeform 54"/>
          <p:cNvSpPr>
            <a:spLocks/>
          </p:cNvSpPr>
          <p:nvPr/>
        </p:nvSpPr>
        <p:spPr bwMode="auto">
          <a:xfrm>
            <a:off x="3135312" y="4244403"/>
            <a:ext cx="1973263" cy="1516063"/>
          </a:xfrm>
          <a:custGeom>
            <a:avLst/>
            <a:gdLst>
              <a:gd name="T0" fmla="*/ 0 w 1243"/>
              <a:gd name="T1" fmla="*/ 955 h 955"/>
              <a:gd name="T2" fmla="*/ 140 w 1243"/>
              <a:gd name="T3" fmla="*/ 535 h 955"/>
              <a:gd name="T4" fmla="*/ 518 w 1243"/>
              <a:gd name="T5" fmla="*/ 140 h 955"/>
              <a:gd name="T6" fmla="*/ 1243 w 1243"/>
              <a:gd name="T7" fmla="*/ 0 h 955"/>
              <a:gd name="T8" fmla="*/ 0 60000 65536"/>
              <a:gd name="T9" fmla="*/ 0 60000 65536"/>
              <a:gd name="T10" fmla="*/ 0 60000 65536"/>
              <a:gd name="T11" fmla="*/ 0 60000 65536"/>
              <a:gd name="T12" fmla="*/ 0 w 1243"/>
              <a:gd name="T13" fmla="*/ 0 h 955"/>
              <a:gd name="T14" fmla="*/ 1243 w 1243"/>
              <a:gd name="T15" fmla="*/ 955 h 9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3" h="955">
                <a:moveTo>
                  <a:pt x="0" y="955"/>
                </a:moveTo>
                <a:cubicBezTo>
                  <a:pt x="27" y="813"/>
                  <a:pt x="54" y="671"/>
                  <a:pt x="140" y="535"/>
                </a:cubicBezTo>
                <a:cubicBezTo>
                  <a:pt x="226" y="399"/>
                  <a:pt x="334" y="229"/>
                  <a:pt x="518" y="140"/>
                </a:cubicBezTo>
                <a:cubicBezTo>
                  <a:pt x="702" y="51"/>
                  <a:pt x="1122" y="23"/>
                  <a:pt x="1243" y="0"/>
                </a:cubicBezTo>
              </a:path>
            </a:pathLst>
          </a:custGeom>
          <a:noFill/>
          <a:ln w="76200">
            <a:solidFill>
              <a:srgbClr val="3333CC"/>
            </a:solidFill>
            <a:round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160" name="Freeform 50"/>
          <p:cNvSpPr>
            <a:spLocks/>
          </p:cNvSpPr>
          <p:nvPr/>
        </p:nvSpPr>
        <p:spPr bwMode="auto">
          <a:xfrm>
            <a:off x="3124200" y="3442716"/>
            <a:ext cx="1201737" cy="2311400"/>
          </a:xfrm>
          <a:custGeom>
            <a:avLst/>
            <a:gdLst>
              <a:gd name="T0" fmla="*/ 0 w 757"/>
              <a:gd name="T1" fmla="*/ 1456 h 1456"/>
              <a:gd name="T2" fmla="*/ 247 w 757"/>
              <a:gd name="T3" fmla="*/ 864 h 1456"/>
              <a:gd name="T4" fmla="*/ 552 w 757"/>
              <a:gd name="T5" fmla="*/ 650 h 1456"/>
              <a:gd name="T6" fmla="*/ 708 w 757"/>
              <a:gd name="T7" fmla="*/ 534 h 1456"/>
              <a:gd name="T8" fmla="*/ 634 w 757"/>
              <a:gd name="T9" fmla="*/ 419 h 1456"/>
              <a:gd name="T10" fmla="*/ 757 w 757"/>
              <a:gd name="T11" fmla="*/ 0 h 1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57"/>
              <a:gd name="T19" fmla="*/ 0 h 1456"/>
              <a:gd name="T20" fmla="*/ 757 w 757"/>
              <a:gd name="T21" fmla="*/ 1456 h 14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57" h="1456">
                <a:moveTo>
                  <a:pt x="0" y="1456"/>
                </a:moveTo>
                <a:cubicBezTo>
                  <a:pt x="77" y="1227"/>
                  <a:pt x="155" y="998"/>
                  <a:pt x="247" y="864"/>
                </a:cubicBezTo>
                <a:cubicBezTo>
                  <a:pt x="339" y="730"/>
                  <a:pt x="475" y="705"/>
                  <a:pt x="552" y="650"/>
                </a:cubicBezTo>
                <a:cubicBezTo>
                  <a:pt x="629" y="595"/>
                  <a:pt x="694" y="572"/>
                  <a:pt x="708" y="534"/>
                </a:cubicBezTo>
                <a:cubicBezTo>
                  <a:pt x="722" y="496"/>
                  <a:pt x="626" y="508"/>
                  <a:pt x="634" y="419"/>
                </a:cubicBezTo>
                <a:cubicBezTo>
                  <a:pt x="642" y="330"/>
                  <a:pt x="699" y="165"/>
                  <a:pt x="757" y="0"/>
                </a:cubicBezTo>
              </a:path>
            </a:pathLst>
          </a:custGeom>
          <a:noFill/>
          <a:ln w="76200">
            <a:solidFill>
              <a:srgbClr val="3333CC"/>
            </a:solidFill>
            <a:round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grpSp>
        <p:nvGrpSpPr>
          <p:cNvPr id="137" name="Group 136"/>
          <p:cNvGrpSpPr/>
          <p:nvPr/>
        </p:nvGrpSpPr>
        <p:grpSpPr>
          <a:xfrm>
            <a:off x="5105400" y="3803650"/>
            <a:ext cx="1685925" cy="323850"/>
            <a:chOff x="6848475" y="5010150"/>
            <a:chExt cx="1685925" cy="323850"/>
          </a:xfrm>
        </p:grpSpPr>
        <p:sp>
          <p:nvSpPr>
            <p:cNvPr id="11268" name="AutoShape 4"/>
            <p:cNvSpPr>
              <a:spLocks noChangeAspect="1" noChangeArrowheads="1" noTextEdit="1"/>
            </p:cNvSpPr>
            <p:nvPr/>
          </p:nvSpPr>
          <p:spPr bwMode="auto">
            <a:xfrm>
              <a:off x="6848475" y="5010150"/>
              <a:ext cx="1685925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270" name="Rectangle 6"/>
            <p:cNvSpPr>
              <a:spLocks noChangeArrowheads="1"/>
            </p:cNvSpPr>
            <p:nvPr/>
          </p:nvSpPr>
          <p:spPr bwMode="auto">
            <a:xfrm>
              <a:off x="8369300" y="5010150"/>
              <a:ext cx="121828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71" name="Rectangle 7"/>
            <p:cNvSpPr>
              <a:spLocks noChangeArrowheads="1"/>
            </p:cNvSpPr>
            <p:nvPr/>
          </p:nvSpPr>
          <p:spPr bwMode="auto">
            <a:xfrm>
              <a:off x="8191500" y="5010150"/>
              <a:ext cx="133050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=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72" name="Rectangle 8"/>
            <p:cNvSpPr>
              <a:spLocks noChangeArrowheads="1"/>
            </p:cNvSpPr>
            <p:nvPr/>
          </p:nvSpPr>
          <p:spPr bwMode="auto">
            <a:xfrm>
              <a:off x="7443788" y="5010150"/>
              <a:ext cx="240450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Þ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73" name="Rectangle 9"/>
            <p:cNvSpPr>
              <a:spLocks noChangeArrowheads="1"/>
            </p:cNvSpPr>
            <p:nvPr/>
          </p:nvSpPr>
          <p:spPr bwMode="auto">
            <a:xfrm>
              <a:off x="7242175" y="5010150"/>
              <a:ext cx="149080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D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74" name="Rectangle 10"/>
            <p:cNvSpPr>
              <a:spLocks noChangeArrowheads="1"/>
            </p:cNvSpPr>
            <p:nvPr/>
          </p:nvSpPr>
          <p:spPr bwMode="auto">
            <a:xfrm>
              <a:off x="7038975" y="5010150"/>
              <a:ext cx="173124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Î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75" name="Rectangle 11"/>
            <p:cNvSpPr>
              <a:spLocks noChangeArrowheads="1"/>
            </p:cNvSpPr>
            <p:nvPr/>
          </p:nvSpPr>
          <p:spPr bwMode="auto">
            <a:xfrm>
              <a:off x="8027988" y="5010150"/>
              <a:ext cx="94578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z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76" name="Rectangle 12"/>
            <p:cNvSpPr>
              <a:spLocks noChangeArrowheads="1"/>
            </p:cNvSpPr>
            <p:nvPr/>
          </p:nvSpPr>
          <p:spPr bwMode="auto">
            <a:xfrm>
              <a:off x="7735888" y="5010150"/>
              <a:ext cx="161904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C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77" name="Rectangle 13"/>
            <p:cNvSpPr>
              <a:spLocks noChangeArrowheads="1"/>
            </p:cNvSpPr>
            <p:nvPr/>
          </p:nvSpPr>
          <p:spPr bwMode="auto">
            <a:xfrm>
              <a:off x="6899275" y="5010150"/>
              <a:ext cx="10740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78" name="Rectangle 14"/>
            <p:cNvSpPr>
              <a:spLocks noChangeArrowheads="1"/>
            </p:cNvSpPr>
            <p:nvPr/>
          </p:nvSpPr>
          <p:spPr bwMode="auto">
            <a:xfrm>
              <a:off x="7913688" y="5010150"/>
              <a:ext cx="7854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2637310" y="3956050"/>
            <a:ext cx="1842414" cy="1757065"/>
            <a:chOff x="2637310" y="4038600"/>
            <a:chExt cx="1842414" cy="1757065"/>
          </a:xfrm>
        </p:grpSpPr>
        <p:sp>
          <p:nvSpPr>
            <p:cNvPr id="138" name="TextBox 137"/>
            <p:cNvSpPr txBox="1"/>
            <p:nvPr/>
          </p:nvSpPr>
          <p:spPr>
            <a:xfrm>
              <a:off x="2637310" y="5253335"/>
              <a:ext cx="4716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+ </a:t>
              </a:r>
              <a:endParaRPr lang="it-IT" b="1" dirty="0">
                <a:solidFill>
                  <a:srgbClr val="00B050"/>
                </a:solidFill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875054" y="5334000"/>
              <a:ext cx="4716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+ </a:t>
              </a:r>
              <a:endParaRPr lang="it-IT" b="1" dirty="0">
                <a:solidFill>
                  <a:srgbClr val="00B050"/>
                </a:solidFill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865120" y="4840224"/>
              <a:ext cx="4716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+ </a:t>
              </a:r>
              <a:endParaRPr lang="it-IT" b="1" dirty="0">
                <a:solidFill>
                  <a:srgbClr val="00B050"/>
                </a:solidFill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035808" y="4419600"/>
              <a:ext cx="4716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+ </a:t>
              </a:r>
              <a:endParaRPr lang="it-IT" b="1" dirty="0">
                <a:solidFill>
                  <a:srgbClr val="00B050"/>
                </a:solidFill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142488" y="4904232"/>
              <a:ext cx="4716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+ </a:t>
              </a:r>
              <a:endParaRPr lang="it-IT" b="1" dirty="0">
                <a:solidFill>
                  <a:srgbClr val="00B050"/>
                </a:solidFill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267456" y="5209032"/>
              <a:ext cx="4716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+ </a:t>
              </a:r>
              <a:endParaRPr lang="it-IT" b="1" dirty="0">
                <a:solidFill>
                  <a:srgbClr val="00B050"/>
                </a:solidFill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520440" y="4149959"/>
              <a:ext cx="4716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+ </a:t>
              </a:r>
              <a:endParaRPr lang="it-IT" b="1" dirty="0">
                <a:solidFill>
                  <a:srgbClr val="00B050"/>
                </a:solidFill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3419856" y="4465320"/>
              <a:ext cx="4716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+ </a:t>
              </a:r>
              <a:endParaRPr lang="it-IT" b="1" dirty="0">
                <a:solidFill>
                  <a:srgbClr val="00B050"/>
                </a:solidFill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3508248" y="4828032"/>
              <a:ext cx="4716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+ </a:t>
              </a:r>
              <a:endParaRPr lang="it-IT" b="1" dirty="0">
                <a:solidFill>
                  <a:srgbClr val="00B050"/>
                </a:solidFill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3706368" y="4392168"/>
              <a:ext cx="4716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+ </a:t>
              </a:r>
              <a:endParaRPr lang="it-IT" b="1" dirty="0">
                <a:solidFill>
                  <a:srgbClr val="00B050"/>
                </a:solidFill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3858768" y="4899767"/>
              <a:ext cx="4716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+ </a:t>
              </a:r>
              <a:endParaRPr lang="it-IT" b="1" dirty="0">
                <a:solidFill>
                  <a:srgbClr val="00B050"/>
                </a:solidFill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496846" y="4831080"/>
              <a:ext cx="4716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+ </a:t>
              </a:r>
              <a:endParaRPr lang="it-IT" b="1" dirty="0">
                <a:solidFill>
                  <a:srgbClr val="00B050"/>
                </a:solidFill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694966" y="5253335"/>
              <a:ext cx="4716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+ </a:t>
              </a:r>
              <a:endParaRPr lang="it-IT" b="1" dirty="0">
                <a:solidFill>
                  <a:srgbClr val="00B050"/>
                </a:solidFill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4002814" y="4038600"/>
              <a:ext cx="4716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+ </a:t>
              </a:r>
              <a:endParaRPr lang="it-IT" b="1" dirty="0">
                <a:solidFill>
                  <a:srgbClr val="00B050"/>
                </a:solidFill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008120" y="4692503"/>
              <a:ext cx="4716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+ </a:t>
              </a:r>
              <a:endParaRPr lang="it-IT" b="1" dirty="0">
                <a:solidFill>
                  <a:srgbClr val="00B050"/>
                </a:solidFill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855720" y="4899767"/>
              <a:ext cx="4716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+ </a:t>
              </a:r>
              <a:endParaRPr lang="it-IT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87" name="Slide Number Placeholder 8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16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knowledge in </a:t>
            </a:r>
            <a:r>
              <a:rPr lang="en-US" dirty="0" err="1" smtClean="0"/>
              <a:t>ReGEC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Prior knowledge can be expressed in terms of </a:t>
            </a:r>
            <a:r>
              <a:rPr lang="en-US" sz="2800" dirty="0" err="1" smtClean="0"/>
              <a:t>orthogonality</a:t>
            </a:r>
            <a:r>
              <a:rPr lang="en-US" sz="2800" dirty="0" smtClean="0"/>
              <a:t> of the solution to a chosen subspace: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   where C is a n × p matrix of rank r, with r &lt; p &lt; n</a:t>
            </a:r>
          </a:p>
          <a:p>
            <a:r>
              <a:rPr lang="en-US" sz="2800" dirty="0" smtClean="0"/>
              <a:t>The constrained </a:t>
            </a:r>
            <a:r>
              <a:rPr lang="en-US" sz="2800" dirty="0" err="1" smtClean="0"/>
              <a:t>eigenvalue</a:t>
            </a:r>
            <a:r>
              <a:rPr lang="en-US" sz="2800" dirty="0" smtClean="0"/>
              <a:t> problem with prior knowledge  for points in </a:t>
            </a:r>
            <a:r>
              <a:rPr lang="it-IT" sz="2800" dirty="0" smtClean="0"/>
              <a:t>class B is:</a:t>
            </a:r>
            <a:endParaRPr lang="it-IT" sz="2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038600" y="2784157"/>
            <a:ext cx="1370013" cy="568643"/>
            <a:chOff x="4114800" y="5638800"/>
            <a:chExt cx="1370013" cy="568643"/>
          </a:xfrm>
        </p:grpSpPr>
        <p:sp>
          <p:nvSpPr>
            <p:cNvPr id="12293" name="AutoShape 5"/>
            <p:cNvSpPr>
              <a:spLocks noChangeAspect="1" noChangeArrowheads="1" noTextEdit="1"/>
            </p:cNvSpPr>
            <p:nvPr/>
          </p:nvSpPr>
          <p:spPr bwMode="auto">
            <a:xfrm>
              <a:off x="4114800" y="5638800"/>
              <a:ext cx="1370013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295" name="Rectangle 7"/>
            <p:cNvSpPr>
              <a:spLocks noChangeArrowheads="1"/>
            </p:cNvSpPr>
            <p:nvPr/>
          </p:nvSpPr>
          <p:spPr bwMode="auto">
            <a:xfrm>
              <a:off x="5230813" y="5715000"/>
              <a:ext cx="205184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96" name="Rectangle 8"/>
            <p:cNvSpPr>
              <a:spLocks noChangeArrowheads="1"/>
            </p:cNvSpPr>
            <p:nvPr/>
          </p:nvSpPr>
          <p:spPr bwMode="auto">
            <a:xfrm>
              <a:off x="4926013" y="5664200"/>
              <a:ext cx="226024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=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97" name="Rectangle 9"/>
            <p:cNvSpPr>
              <a:spLocks noChangeArrowheads="1"/>
            </p:cNvSpPr>
            <p:nvPr/>
          </p:nvSpPr>
          <p:spPr bwMode="auto">
            <a:xfrm>
              <a:off x="4660900" y="5702300"/>
              <a:ext cx="1603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z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98" name="Rectangle 10"/>
            <p:cNvSpPr>
              <a:spLocks noChangeArrowheads="1"/>
            </p:cNvSpPr>
            <p:nvPr/>
          </p:nvSpPr>
          <p:spPr bwMode="auto">
            <a:xfrm>
              <a:off x="4165600" y="5702300"/>
              <a:ext cx="274114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C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99" name="Rectangle 11"/>
            <p:cNvSpPr>
              <a:spLocks noChangeArrowheads="1"/>
            </p:cNvSpPr>
            <p:nvPr/>
          </p:nvSpPr>
          <p:spPr bwMode="auto">
            <a:xfrm>
              <a:off x="4457700" y="5689600"/>
              <a:ext cx="12824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504865" y="5142231"/>
            <a:ext cx="2405398" cy="1563369"/>
            <a:chOff x="3504865" y="4951731"/>
            <a:chExt cx="2405398" cy="1563369"/>
          </a:xfrm>
        </p:grpSpPr>
        <p:sp>
          <p:nvSpPr>
            <p:cNvPr id="12302" name="AutoShape 14"/>
            <p:cNvSpPr>
              <a:spLocks noChangeAspect="1" noChangeArrowheads="1" noTextEdit="1"/>
            </p:cNvSpPr>
            <p:nvPr/>
          </p:nvSpPr>
          <p:spPr bwMode="auto">
            <a:xfrm>
              <a:off x="3733800" y="4951731"/>
              <a:ext cx="2176463" cy="1560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304" name="Line 16"/>
            <p:cNvSpPr>
              <a:spLocks noChangeShapeType="1"/>
            </p:cNvSpPr>
            <p:nvPr/>
          </p:nvSpPr>
          <p:spPr bwMode="auto">
            <a:xfrm>
              <a:off x="4471988" y="5485131"/>
              <a:ext cx="928688" cy="1587"/>
            </a:xfrm>
            <a:prstGeom prst="line">
              <a:avLst/>
            </a:prstGeom>
            <a:noFill/>
            <a:ln w="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305" name="Rectangle 17"/>
            <p:cNvSpPr>
              <a:spLocks noChangeArrowheads="1"/>
            </p:cNvSpPr>
            <p:nvPr/>
          </p:nvSpPr>
          <p:spPr bwMode="auto">
            <a:xfrm>
              <a:off x="5363828" y="6038046"/>
              <a:ext cx="198772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06" name="Rectangle 18"/>
            <p:cNvSpPr>
              <a:spLocks noChangeArrowheads="1"/>
            </p:cNvSpPr>
            <p:nvPr/>
          </p:nvSpPr>
          <p:spPr bwMode="auto">
            <a:xfrm>
              <a:off x="3849353" y="6038046"/>
              <a:ext cx="99386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07" name="Rectangle 19"/>
            <p:cNvSpPr>
              <a:spLocks noChangeArrowheads="1"/>
            </p:cNvSpPr>
            <p:nvPr/>
          </p:nvSpPr>
          <p:spPr bwMode="auto">
            <a:xfrm>
              <a:off x="3657265" y="6038046"/>
              <a:ext cx="99386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08" name="Rectangle 20"/>
            <p:cNvSpPr>
              <a:spLocks noChangeArrowheads="1"/>
            </p:cNvSpPr>
            <p:nvPr/>
          </p:nvSpPr>
          <p:spPr bwMode="auto">
            <a:xfrm>
              <a:off x="5451475" y="5231131"/>
              <a:ext cx="99386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09" name="Rectangle 21"/>
            <p:cNvSpPr>
              <a:spLocks noChangeArrowheads="1"/>
            </p:cNvSpPr>
            <p:nvPr/>
          </p:nvSpPr>
          <p:spPr bwMode="auto">
            <a:xfrm>
              <a:off x="4687888" y="5534343"/>
              <a:ext cx="72136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'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10" name="Rectangle 22"/>
            <p:cNvSpPr>
              <a:spLocks noChangeArrowheads="1"/>
            </p:cNvSpPr>
            <p:nvPr/>
          </p:nvSpPr>
          <p:spPr bwMode="auto">
            <a:xfrm>
              <a:off x="4713288" y="4977131"/>
              <a:ext cx="72136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'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11" name="Rectangle 23"/>
            <p:cNvSpPr>
              <a:spLocks noChangeArrowheads="1"/>
            </p:cNvSpPr>
            <p:nvPr/>
          </p:nvSpPr>
          <p:spPr bwMode="auto">
            <a:xfrm>
              <a:off x="3797300" y="5116831"/>
              <a:ext cx="618759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min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12" name="Rectangle 24"/>
            <p:cNvSpPr>
              <a:spLocks noChangeArrowheads="1"/>
            </p:cNvSpPr>
            <p:nvPr/>
          </p:nvSpPr>
          <p:spPr bwMode="auto">
            <a:xfrm>
              <a:off x="4179888" y="5510531"/>
              <a:ext cx="1154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13" name="Rectangle 25"/>
            <p:cNvSpPr>
              <a:spLocks noChangeArrowheads="1"/>
            </p:cNvSpPr>
            <p:nvPr/>
          </p:nvSpPr>
          <p:spPr bwMode="auto">
            <a:xfrm>
              <a:off x="5070140" y="6038046"/>
              <a:ext cx="218008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=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14" name="Rectangle 26"/>
            <p:cNvSpPr>
              <a:spLocks noChangeArrowheads="1"/>
            </p:cNvSpPr>
            <p:nvPr/>
          </p:nvSpPr>
          <p:spPr bwMode="auto">
            <a:xfrm>
              <a:off x="4038600" y="5485131"/>
              <a:ext cx="12663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¹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15" name="Rectangle 27"/>
            <p:cNvSpPr>
              <a:spLocks noChangeArrowheads="1"/>
            </p:cNvSpPr>
            <p:nvPr/>
          </p:nvSpPr>
          <p:spPr bwMode="auto">
            <a:xfrm>
              <a:off x="4803440" y="6038046"/>
              <a:ext cx="155492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z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16" name="Rectangle 28"/>
            <p:cNvSpPr>
              <a:spLocks noChangeArrowheads="1"/>
            </p:cNvSpPr>
            <p:nvPr/>
          </p:nvSpPr>
          <p:spPr bwMode="auto">
            <a:xfrm>
              <a:off x="4331953" y="6038046"/>
              <a:ext cx="264496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C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17" name="Rectangle 29"/>
            <p:cNvSpPr>
              <a:spLocks noChangeArrowheads="1"/>
            </p:cNvSpPr>
            <p:nvPr/>
          </p:nvSpPr>
          <p:spPr bwMode="auto">
            <a:xfrm>
              <a:off x="3733465" y="6038046"/>
              <a:ext cx="110608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18" name="Rectangle 30"/>
            <p:cNvSpPr>
              <a:spLocks noChangeArrowheads="1"/>
            </p:cNvSpPr>
            <p:nvPr/>
          </p:nvSpPr>
          <p:spPr bwMode="auto">
            <a:xfrm>
              <a:off x="3504865" y="6038046"/>
              <a:ext cx="155492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19" name="Rectangle 31"/>
            <p:cNvSpPr>
              <a:spLocks noChangeArrowheads="1"/>
            </p:cNvSpPr>
            <p:nvPr/>
          </p:nvSpPr>
          <p:spPr bwMode="auto">
            <a:xfrm>
              <a:off x="5210175" y="5521643"/>
              <a:ext cx="155492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z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20" name="Rectangle 32"/>
            <p:cNvSpPr>
              <a:spLocks noChangeArrowheads="1"/>
            </p:cNvSpPr>
            <p:nvPr/>
          </p:nvSpPr>
          <p:spPr bwMode="auto">
            <a:xfrm>
              <a:off x="4814888" y="5521643"/>
              <a:ext cx="286938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H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21" name="Rectangle 33"/>
            <p:cNvSpPr>
              <a:spLocks noChangeArrowheads="1"/>
            </p:cNvSpPr>
            <p:nvPr/>
          </p:nvSpPr>
          <p:spPr bwMode="auto">
            <a:xfrm>
              <a:off x="4522788" y="5521643"/>
              <a:ext cx="155492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z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22" name="Rectangle 34"/>
            <p:cNvSpPr>
              <a:spLocks noChangeArrowheads="1"/>
            </p:cNvSpPr>
            <p:nvPr/>
          </p:nvSpPr>
          <p:spPr bwMode="auto">
            <a:xfrm>
              <a:off x="5184775" y="4964431"/>
              <a:ext cx="155492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z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23" name="Rectangle 35"/>
            <p:cNvSpPr>
              <a:spLocks noChangeArrowheads="1"/>
            </p:cNvSpPr>
            <p:nvPr/>
          </p:nvSpPr>
          <p:spPr bwMode="auto">
            <a:xfrm>
              <a:off x="4814888" y="4964431"/>
              <a:ext cx="286938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24" name="Rectangle 36"/>
            <p:cNvSpPr>
              <a:spLocks noChangeArrowheads="1"/>
            </p:cNvSpPr>
            <p:nvPr/>
          </p:nvSpPr>
          <p:spPr bwMode="auto">
            <a:xfrm>
              <a:off x="4548188" y="4964431"/>
              <a:ext cx="155492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z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25" name="Rectangle 37"/>
            <p:cNvSpPr>
              <a:spLocks noChangeArrowheads="1"/>
            </p:cNvSpPr>
            <p:nvPr/>
          </p:nvSpPr>
          <p:spPr bwMode="auto">
            <a:xfrm>
              <a:off x="4612940" y="6038046"/>
              <a:ext cx="12824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26" name="Rectangle 38"/>
            <p:cNvSpPr>
              <a:spLocks noChangeArrowheads="1"/>
            </p:cNvSpPr>
            <p:nvPr/>
          </p:nvSpPr>
          <p:spPr bwMode="auto">
            <a:xfrm>
              <a:off x="3924300" y="5510531"/>
              <a:ext cx="8976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z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Radial Basis Function Neural Networks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t-IT"/>
          </a:p>
        </p:txBody>
      </p:sp>
      <p:grpSp>
        <p:nvGrpSpPr>
          <p:cNvPr id="7" name="Group 6"/>
          <p:cNvGrpSpPr/>
          <p:nvPr/>
        </p:nvGrpSpPr>
        <p:grpSpPr>
          <a:xfrm>
            <a:off x="152400" y="1524000"/>
            <a:ext cx="9144000" cy="5029200"/>
            <a:chOff x="0" y="1600200"/>
            <a:chExt cx="9144000" cy="5029200"/>
          </a:xfrm>
        </p:grpSpPr>
        <p:pic>
          <p:nvPicPr>
            <p:cNvPr id="56322" name="Picture 2"/>
            <p:cNvPicPr>
              <a:picLocks noChangeAspect="1" noChangeArrowheads="1"/>
            </p:cNvPicPr>
            <p:nvPr/>
          </p:nvPicPr>
          <p:blipFill>
            <a:blip r:embed="rId2"/>
            <a:srcRect l="14336" t="19627" r="12648" b="16118"/>
            <a:stretch>
              <a:fillRect/>
            </a:stretch>
          </p:blipFill>
          <p:spPr bwMode="auto">
            <a:xfrm>
              <a:off x="0" y="1600200"/>
              <a:ext cx="9144000" cy="502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 l="78833" t="33256" r="15082" b="61876"/>
            <a:stretch>
              <a:fillRect/>
            </a:stretch>
          </p:blipFill>
          <p:spPr bwMode="auto">
            <a:xfrm>
              <a:off x="2438400" y="5361296"/>
              <a:ext cx="762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RBF network parameter estimation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 l="13125" t="20000" r="13125" b="12000"/>
          <a:stretch>
            <a:fillRect/>
          </a:stretch>
        </p:blipFill>
        <p:spPr bwMode="auto">
          <a:xfrm>
            <a:off x="0" y="1531960"/>
            <a:ext cx="899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RBF network weights estimation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t-IT"/>
          </a:p>
        </p:txBody>
      </p:sp>
      <p:grpSp>
        <p:nvGrpSpPr>
          <p:cNvPr id="6" name="Group 5"/>
          <p:cNvGrpSpPr/>
          <p:nvPr/>
        </p:nvGrpSpPr>
        <p:grpSpPr>
          <a:xfrm>
            <a:off x="0" y="1524000"/>
            <a:ext cx="9144000" cy="5334000"/>
            <a:chOff x="0" y="1524000"/>
            <a:chExt cx="9144000" cy="5334000"/>
          </a:xfrm>
        </p:grpSpPr>
        <p:pic>
          <p:nvPicPr>
            <p:cNvPr id="58370" name="Picture 2"/>
            <p:cNvPicPr>
              <a:picLocks noChangeAspect="1" noChangeArrowheads="1"/>
            </p:cNvPicPr>
            <p:nvPr/>
          </p:nvPicPr>
          <p:blipFill>
            <a:blip r:embed="rId2"/>
            <a:srcRect l="13125" t="23000" r="11875" b="7000"/>
            <a:stretch>
              <a:fillRect/>
            </a:stretch>
          </p:blipFill>
          <p:spPr bwMode="auto">
            <a:xfrm>
              <a:off x="0" y="1524000"/>
              <a:ext cx="9144000" cy="533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8229600" y="34290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knowledge in RBF NN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 l="13125" t="18000" r="11875" b="13000"/>
          <a:stretch>
            <a:fillRect/>
          </a:stretch>
        </p:blipFill>
        <p:spPr bwMode="auto">
          <a:xfrm>
            <a:off x="0" y="15240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80625" t="38000" r="13750" b="56642"/>
          <a:stretch>
            <a:fillRect/>
          </a:stretch>
        </p:blipFill>
        <p:spPr bwMode="auto">
          <a:xfrm>
            <a:off x="2784144" y="4849504"/>
            <a:ext cx="685800" cy="40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Knowledge as a mining task</a:t>
            </a:r>
            <a:endParaRPr lang="it-IT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4495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Is it possible to choose a method to discover  knowledge in the training data, using a learning method consistently different from SVM?</a:t>
            </a:r>
          </a:p>
          <a:p>
            <a:r>
              <a:rPr lang="en-US" sz="2800" dirty="0" smtClean="0"/>
              <a:t>Logic mining method </a:t>
            </a:r>
            <a:r>
              <a:rPr lang="en-US" sz="2800" i="1" dirty="0" err="1" smtClean="0"/>
              <a:t>Lsquare</a:t>
            </a:r>
            <a:r>
              <a:rPr lang="en-US" sz="2800" i="1" dirty="0" smtClean="0"/>
              <a:t>, </a:t>
            </a:r>
            <a:r>
              <a:rPr lang="en-US" sz="2800" dirty="0" smtClean="0"/>
              <a:t>combined with a feature selection based on integer programming, has been used to extract logic formulas from the data.</a:t>
            </a:r>
          </a:p>
          <a:p>
            <a:r>
              <a:rPr lang="en-US" sz="2800" dirty="0" smtClean="0"/>
              <a:t>The most meaningful portions of such formulas represent prior knowledge for </a:t>
            </a:r>
            <a:r>
              <a:rPr lang="en-US" sz="2800" dirty="0" err="1" smtClean="0"/>
              <a:t>ReGEC</a:t>
            </a:r>
            <a:r>
              <a:rPr lang="en-US" sz="2800" dirty="0" smtClean="0"/>
              <a:t>.</a:t>
            </a:r>
          </a:p>
          <a:p>
            <a:endParaRPr lang="it-IT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Knowledge discovery for </a:t>
            </a:r>
            <a:r>
              <a:rPr lang="en-US" sz="3600" dirty="0" err="1" smtClean="0"/>
              <a:t>ReGEC</a:t>
            </a:r>
            <a:endParaRPr lang="it-IT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Results exhibit an increase in the recognition capability of the system</a:t>
            </a:r>
          </a:p>
          <a:p>
            <a:r>
              <a:rPr lang="en-US" sz="2800" dirty="0" smtClean="0"/>
              <a:t>We propose a combination of two very different learning methods: </a:t>
            </a:r>
          </a:p>
          <a:p>
            <a:pPr lvl="1"/>
            <a:r>
              <a:rPr lang="en-US" sz="2400" dirty="0" err="1" smtClean="0"/>
              <a:t>ReGEC</a:t>
            </a:r>
            <a:r>
              <a:rPr lang="en-US" sz="2400" dirty="0" smtClean="0"/>
              <a:t>, that operates in a multidimensional Euclidean space, with highly nonlinear data transformation, and </a:t>
            </a:r>
          </a:p>
          <a:p>
            <a:pPr lvl="1"/>
            <a:r>
              <a:rPr lang="en-US" sz="2400" dirty="0" smtClean="0"/>
              <a:t>Logic Learning, that operates in a </a:t>
            </a:r>
            <a:r>
              <a:rPr lang="en-US" sz="2400" dirty="0" err="1" smtClean="0"/>
              <a:t>discretized</a:t>
            </a:r>
            <a:r>
              <a:rPr lang="en-US" sz="2400" dirty="0" smtClean="0"/>
              <a:t> space with models based on propositional logic</a:t>
            </a:r>
          </a:p>
          <a:p>
            <a:r>
              <a:rPr lang="en-US" sz="2800" dirty="0" smtClean="0"/>
              <a:t>The former constitutes the master learning algorithm, while the latter provides the additional knowledge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formulas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additional knowledge for </a:t>
            </a:r>
            <a:r>
              <a:rPr lang="en-US" sz="2800" dirty="0" err="1" smtClean="0"/>
              <a:t>ReGEC</a:t>
            </a:r>
            <a:r>
              <a:rPr lang="en-US" sz="2800" dirty="0" smtClean="0"/>
              <a:t> is extracted from training data with a logic mining technique</a:t>
            </a:r>
          </a:p>
          <a:p>
            <a:r>
              <a:rPr lang="en-US" sz="2800" dirty="0" smtClean="0"/>
              <a:t>Such choice is motivated by two main considerations: </a:t>
            </a:r>
          </a:p>
          <a:p>
            <a:pPr marL="969264" lvl="1" indent="-514350">
              <a:buFont typeface="+mj-lt"/>
              <a:buAutoNum type="arabicPeriod"/>
            </a:pPr>
            <a:r>
              <a:rPr lang="en-US" sz="2400" dirty="0" smtClean="0"/>
              <a:t>the nature of the method is intrinsically different from the </a:t>
            </a:r>
            <a:r>
              <a:rPr lang="en-US" sz="2400" dirty="0" err="1" smtClean="0"/>
              <a:t>ReGEC</a:t>
            </a:r>
            <a:r>
              <a:rPr lang="en-US" sz="2400" dirty="0" smtClean="0"/>
              <a:t> adopted as primary classifier; </a:t>
            </a:r>
          </a:p>
          <a:p>
            <a:pPr marL="969264" lvl="1" indent="-514350">
              <a:buFont typeface="+mj-lt"/>
              <a:buAutoNum type="arabicPeriod"/>
            </a:pPr>
            <a:r>
              <a:rPr lang="en-US" sz="2400" dirty="0" smtClean="0"/>
              <a:t>the logic formulas are, semantically, the form of ``knowledge" closest to human reasoning and therefore resemble at best contextual information.</a:t>
            </a:r>
          </a:p>
          <a:p>
            <a:r>
              <a:rPr lang="en-US" sz="2800" dirty="0" smtClean="0"/>
              <a:t>The logic mining system consists of two main components, each characterized by the use of integer programming models</a:t>
            </a:r>
          </a:p>
          <a:p>
            <a:endParaRPr lang="it-IT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Discretization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449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When the data is in numeric form, the </a:t>
            </a:r>
            <a:r>
              <a:rPr lang="en-US" sz="2800" dirty="0" err="1" smtClean="0"/>
              <a:t>discretization</a:t>
            </a:r>
            <a:r>
              <a:rPr lang="en-US" sz="2800" dirty="0" smtClean="0"/>
              <a:t> method builds, from each original variable, one or more logic variables based on some thresholds on the range of variation of the variable. </a:t>
            </a:r>
          </a:p>
          <a:p>
            <a:r>
              <a:rPr lang="en-US" sz="2800" dirty="0" smtClean="0"/>
              <a:t>This is accomplished by an iterative procedure that first sections the variation interval of the variable in a large number of intervals, and then joins these intervals based on class entropy. </a:t>
            </a:r>
          </a:p>
          <a:p>
            <a:endParaRPr lang="it-IT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 l="1875" r="3750" b="11033"/>
          <a:stretch>
            <a:fillRect/>
          </a:stretch>
        </p:blipFill>
        <p:spPr bwMode="auto">
          <a:xfrm>
            <a:off x="0" y="1524000"/>
            <a:ext cx="9144000" cy="538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now?!</a:t>
            </a:r>
            <a:endParaRPr lang="it-IT" dirty="0"/>
          </a:p>
        </p:txBody>
      </p:sp>
      <p:sp>
        <p:nvSpPr>
          <p:cNvPr id="4" name="Rectangular Callout 3"/>
          <p:cNvSpPr/>
          <p:nvPr/>
        </p:nvSpPr>
        <p:spPr>
          <a:xfrm>
            <a:off x="1828800" y="5410200"/>
            <a:ext cx="2667000" cy="1219200"/>
          </a:xfrm>
          <a:prstGeom prst="wedgeRectCallout">
            <a:avLst>
              <a:gd name="adj1" fmla="val -81375"/>
              <a:gd name="adj2" fmla="val -2261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About 30k hits  for</a:t>
            </a:r>
            <a:br>
              <a:rPr lang="en-US" sz="2400" dirty="0" smtClean="0"/>
            </a:br>
            <a:r>
              <a:rPr lang="en-US" sz="2400" dirty="0" smtClean="0"/>
              <a:t>microarray in </a:t>
            </a:r>
            <a:r>
              <a:rPr lang="en-US" sz="2400" dirty="0" err="1" smtClean="0"/>
              <a:t>Pubmed</a:t>
            </a:r>
            <a:endParaRPr lang="it-IT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8" name="Text Box 8"/>
          <p:cNvSpPr txBox="1">
            <a:spLocks noChangeArrowheads="1"/>
          </p:cNvSpPr>
          <p:nvPr/>
        </p:nvSpPr>
        <p:spPr bwMode="auto">
          <a:xfrm>
            <a:off x="457200" y="4792662"/>
            <a:ext cx="3733800" cy="1254446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79400" algn="just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SzPct val="60000"/>
            </a:pPr>
            <a:r>
              <a:rPr lang="en-US" sz="1600" i="1"/>
              <a:t>a</a:t>
            </a:r>
            <a:r>
              <a:rPr lang="en-US" sz="1600" i="1" baseline="-25000"/>
              <a:t>(ij)k</a:t>
            </a:r>
            <a:r>
              <a:rPr lang="en-US" sz="1600" i="1"/>
              <a:t> = 1 if and only if</a:t>
            </a:r>
            <a:r>
              <a:rPr lang="en-US" sz="1600"/>
              <a:t> </a:t>
            </a:r>
          </a:p>
          <a:p>
            <a:pPr marL="285750" indent="-279400" algn="just">
              <a:lnSpc>
                <a:spcPct val="80000"/>
              </a:lnSpc>
              <a:spcBef>
                <a:spcPct val="50000"/>
              </a:spcBef>
              <a:buClr>
                <a:srgbClr val="777777"/>
              </a:buClr>
              <a:buSzPct val="60000"/>
              <a:buFont typeface="Wingdings" pitchFamily="2" charset="2"/>
              <a:buChar char="l"/>
            </a:pPr>
            <a:r>
              <a:rPr lang="en-US" sz="1600"/>
              <a:t>Objects </a:t>
            </a:r>
            <a:r>
              <a:rPr lang="en-US" sz="1600" i="1"/>
              <a:t>i,k</a:t>
            </a:r>
            <a:r>
              <a:rPr lang="en-US" sz="1600"/>
              <a:t> belong to different classes</a:t>
            </a:r>
          </a:p>
          <a:p>
            <a:pPr marL="285750" indent="-279400" algn="just">
              <a:lnSpc>
                <a:spcPct val="80000"/>
              </a:lnSpc>
              <a:spcBef>
                <a:spcPct val="50000"/>
              </a:spcBef>
              <a:buClr>
                <a:srgbClr val="777777"/>
              </a:buClr>
              <a:buSzPct val="60000"/>
              <a:buFont typeface="Wingdings" pitchFamily="2" charset="2"/>
              <a:buChar char="l"/>
            </a:pPr>
            <a:r>
              <a:rPr lang="en-US" sz="1600"/>
              <a:t>Objects </a:t>
            </a:r>
            <a:r>
              <a:rPr lang="en-US" sz="1600" i="1"/>
              <a:t>i,k</a:t>
            </a:r>
            <a:r>
              <a:rPr lang="en-US" sz="1600"/>
              <a:t> are different on feature </a:t>
            </a:r>
            <a:r>
              <a:rPr lang="en-US" sz="1600" i="1"/>
              <a:t>j</a:t>
            </a:r>
            <a:r>
              <a:rPr lang="en-US" sz="1600"/>
              <a:t> </a:t>
            </a:r>
          </a:p>
          <a:p>
            <a:pPr marL="285750" indent="-279400" algn="just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SzPct val="60000"/>
            </a:pPr>
            <a:r>
              <a:rPr lang="en-US" sz="1600" i="1"/>
              <a:t>a</a:t>
            </a:r>
            <a:r>
              <a:rPr lang="en-US" sz="1600" i="1" baseline="-25000"/>
              <a:t>(ij)k</a:t>
            </a:r>
            <a:r>
              <a:rPr lang="en-US" sz="1600" i="1"/>
              <a:t> = 1 feature j selected in the solution</a:t>
            </a:r>
            <a:r>
              <a:rPr lang="en-US" sz="1600"/>
              <a:t>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Feature Selection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1" name="Content Placeholder 50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534400" cy="44958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The Set Covering Approach for FS (Rutgers - LAD approach)</a:t>
            </a:r>
          </a:p>
          <a:p>
            <a:r>
              <a:rPr lang="en-US" sz="2600" dirty="0" smtClean="0"/>
              <a:t>A binary variable is associated with each feature.</a:t>
            </a:r>
          </a:p>
          <a:p>
            <a:r>
              <a:rPr lang="en-US" sz="2600" dirty="0" smtClean="0"/>
              <a:t>A linear constraint is associated with each pair of objects belonging to different classes. </a:t>
            </a:r>
          </a:p>
          <a:p>
            <a:r>
              <a:rPr lang="en-US" sz="2600" dirty="0" smtClean="0"/>
              <a:t>A set covering model is used requires that each pair of objects belonging to different classes are differentiated by at least one of the selected features.</a:t>
            </a:r>
            <a:endParaRPr lang="it-IT" sz="26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4457700" y="4561830"/>
            <a:ext cx="4222202" cy="2219970"/>
            <a:chOff x="4457700" y="4216400"/>
            <a:chExt cx="4222202" cy="2219970"/>
          </a:xfrm>
        </p:grpSpPr>
        <p:sp>
          <p:nvSpPr>
            <p:cNvPr id="5127" name="Rectangle 7"/>
            <p:cNvSpPr>
              <a:spLocks noChangeArrowheads="1"/>
            </p:cNvSpPr>
            <p:nvPr/>
          </p:nvSpPr>
          <p:spPr bwMode="auto">
            <a:xfrm>
              <a:off x="4953000" y="5876925"/>
              <a:ext cx="203582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{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8" name="Rectangle 8"/>
            <p:cNvSpPr>
              <a:spLocks noChangeArrowheads="1"/>
            </p:cNvSpPr>
            <p:nvPr/>
          </p:nvSpPr>
          <p:spPr bwMode="auto">
            <a:xfrm>
              <a:off x="5435218" y="5876925"/>
              <a:ext cx="203582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}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5308218" y="6002338"/>
              <a:ext cx="16030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5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5257418" y="6002338"/>
              <a:ext cx="8015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5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>
              <a:off x="5117718" y="6002338"/>
              <a:ext cx="16030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5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>
              <a:off x="8026400" y="5419725"/>
              <a:ext cx="8015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5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auto">
            <a:xfrm>
              <a:off x="7962900" y="5419725"/>
              <a:ext cx="8015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5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auto">
            <a:xfrm>
              <a:off x="7239000" y="5419725"/>
              <a:ext cx="89768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5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: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5" name="Rectangle 15"/>
            <p:cNvSpPr>
              <a:spLocks noChangeArrowheads="1"/>
            </p:cNvSpPr>
            <p:nvPr/>
          </p:nvSpPr>
          <p:spPr bwMode="auto">
            <a:xfrm>
              <a:off x="7188200" y="5419725"/>
              <a:ext cx="8015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5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6" name="Rectangle 16"/>
            <p:cNvSpPr>
              <a:spLocks noChangeArrowheads="1"/>
            </p:cNvSpPr>
            <p:nvPr/>
          </p:nvSpPr>
          <p:spPr bwMode="auto">
            <a:xfrm>
              <a:off x="7099300" y="5419725"/>
              <a:ext cx="107402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5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7" name="Rectangle 17"/>
            <p:cNvSpPr>
              <a:spLocks noChangeArrowheads="1"/>
            </p:cNvSpPr>
            <p:nvPr/>
          </p:nvSpPr>
          <p:spPr bwMode="auto">
            <a:xfrm>
              <a:off x="6807200" y="5419725"/>
              <a:ext cx="8015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5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8" name="Rectangle 18"/>
            <p:cNvSpPr>
              <a:spLocks noChangeArrowheads="1"/>
            </p:cNvSpPr>
            <p:nvPr/>
          </p:nvSpPr>
          <p:spPr bwMode="auto">
            <a:xfrm>
              <a:off x="6616700" y="5419725"/>
              <a:ext cx="107402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5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6184900" y="5419725"/>
              <a:ext cx="24045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5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   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0" name="Rectangle 20"/>
            <p:cNvSpPr>
              <a:spLocks noChangeArrowheads="1"/>
            </p:cNvSpPr>
            <p:nvPr/>
          </p:nvSpPr>
          <p:spPr bwMode="auto">
            <a:xfrm>
              <a:off x="6057900" y="5419725"/>
              <a:ext cx="16030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5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1" name="Rectangle 21"/>
            <p:cNvSpPr>
              <a:spLocks noChangeArrowheads="1"/>
            </p:cNvSpPr>
            <p:nvPr/>
          </p:nvSpPr>
          <p:spPr bwMode="auto">
            <a:xfrm>
              <a:off x="4737100" y="4849813"/>
              <a:ext cx="8015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5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2" name="Rectangle 22"/>
            <p:cNvSpPr>
              <a:spLocks noChangeArrowheads="1"/>
            </p:cNvSpPr>
            <p:nvPr/>
          </p:nvSpPr>
          <p:spPr bwMode="auto">
            <a:xfrm>
              <a:off x="4584700" y="4849813"/>
              <a:ext cx="8015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5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3" name="Rectangle 23"/>
            <p:cNvSpPr>
              <a:spLocks noChangeArrowheads="1"/>
            </p:cNvSpPr>
            <p:nvPr/>
          </p:nvSpPr>
          <p:spPr bwMode="auto">
            <a:xfrm>
              <a:off x="4457700" y="4330700"/>
              <a:ext cx="500137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5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min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4" name="Rectangle 24"/>
            <p:cNvSpPr>
              <a:spLocks noChangeArrowheads="1"/>
            </p:cNvSpPr>
            <p:nvPr/>
          </p:nvSpPr>
          <p:spPr bwMode="auto">
            <a:xfrm>
              <a:off x="5321300" y="5635625"/>
              <a:ext cx="6412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5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5" name="Rectangle 25"/>
            <p:cNvSpPr>
              <a:spLocks noChangeArrowheads="1"/>
            </p:cNvSpPr>
            <p:nvPr/>
          </p:nvSpPr>
          <p:spPr bwMode="auto">
            <a:xfrm>
              <a:off x="5092700" y="5635625"/>
              <a:ext cx="6412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5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6" name="Rectangle 26"/>
            <p:cNvSpPr>
              <a:spLocks noChangeArrowheads="1"/>
            </p:cNvSpPr>
            <p:nvPr/>
          </p:nvSpPr>
          <p:spPr bwMode="auto">
            <a:xfrm>
              <a:off x="4813300" y="5976938"/>
              <a:ext cx="17633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5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=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7" name="Rectangle 27"/>
            <p:cNvSpPr>
              <a:spLocks noChangeArrowheads="1"/>
            </p:cNvSpPr>
            <p:nvPr/>
          </p:nvSpPr>
          <p:spPr bwMode="auto">
            <a:xfrm>
              <a:off x="8293100" y="5394325"/>
              <a:ext cx="22923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5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Î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8" name="Rectangle 28"/>
            <p:cNvSpPr>
              <a:spLocks noChangeArrowheads="1"/>
            </p:cNvSpPr>
            <p:nvPr/>
          </p:nvSpPr>
          <p:spPr bwMode="auto">
            <a:xfrm>
              <a:off x="7493000" y="5394325"/>
              <a:ext cx="22923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5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Î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9" name="Rectangle 29"/>
            <p:cNvSpPr>
              <a:spLocks noChangeArrowheads="1"/>
            </p:cNvSpPr>
            <p:nvPr/>
          </p:nvSpPr>
          <p:spPr bwMode="auto">
            <a:xfrm>
              <a:off x="6400800" y="5394325"/>
              <a:ext cx="22923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5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"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0" name="Rectangle 30"/>
            <p:cNvSpPr>
              <a:spLocks noChangeArrowheads="1"/>
            </p:cNvSpPr>
            <p:nvPr/>
          </p:nvSpPr>
          <p:spPr bwMode="auto">
            <a:xfrm>
              <a:off x="5854700" y="5394325"/>
              <a:ext cx="17633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5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³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1" name="Rectangle 31"/>
            <p:cNvSpPr>
              <a:spLocks noChangeArrowheads="1"/>
            </p:cNvSpPr>
            <p:nvPr/>
          </p:nvSpPr>
          <p:spPr bwMode="auto">
            <a:xfrm>
              <a:off x="4457700" y="5307013"/>
              <a:ext cx="34785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8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å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2" name="Rectangle 32"/>
            <p:cNvSpPr>
              <a:spLocks noChangeArrowheads="1"/>
            </p:cNvSpPr>
            <p:nvPr/>
          </p:nvSpPr>
          <p:spPr bwMode="auto">
            <a:xfrm>
              <a:off x="4991100" y="4216400"/>
              <a:ext cx="34785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8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å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3" name="Rectangle 33"/>
            <p:cNvSpPr>
              <a:spLocks noChangeArrowheads="1"/>
            </p:cNvSpPr>
            <p:nvPr/>
          </p:nvSpPr>
          <p:spPr bwMode="auto">
            <a:xfrm>
              <a:off x="4648200" y="6205538"/>
              <a:ext cx="5290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5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j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4" name="Rectangle 34"/>
            <p:cNvSpPr>
              <a:spLocks noChangeArrowheads="1"/>
            </p:cNvSpPr>
            <p:nvPr/>
          </p:nvSpPr>
          <p:spPr bwMode="auto">
            <a:xfrm>
              <a:off x="4838700" y="5686425"/>
              <a:ext cx="5290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5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j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5" name="Rectangle 35"/>
            <p:cNvSpPr>
              <a:spLocks noChangeArrowheads="1"/>
            </p:cNvSpPr>
            <p:nvPr/>
          </p:nvSpPr>
          <p:spPr bwMode="auto">
            <a:xfrm>
              <a:off x="5689600" y="5635625"/>
              <a:ext cx="5290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5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j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6" name="Rectangle 36"/>
            <p:cNvSpPr>
              <a:spLocks noChangeArrowheads="1"/>
            </p:cNvSpPr>
            <p:nvPr/>
          </p:nvSpPr>
          <p:spPr bwMode="auto">
            <a:xfrm>
              <a:off x="5435600" y="5635625"/>
              <a:ext cx="5290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5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j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7" name="Rectangle 37"/>
            <p:cNvSpPr>
              <a:spLocks noChangeArrowheads="1"/>
            </p:cNvSpPr>
            <p:nvPr/>
          </p:nvSpPr>
          <p:spPr bwMode="auto">
            <a:xfrm>
              <a:off x="5168900" y="5635625"/>
              <a:ext cx="13785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5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ik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8" name="Rectangle 38"/>
            <p:cNvSpPr>
              <a:spLocks noChangeArrowheads="1"/>
            </p:cNvSpPr>
            <p:nvPr/>
          </p:nvSpPr>
          <p:spPr bwMode="auto">
            <a:xfrm>
              <a:off x="5727700" y="4532313"/>
              <a:ext cx="5290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5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j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9" name="Rectangle 39"/>
            <p:cNvSpPr>
              <a:spLocks noChangeArrowheads="1"/>
            </p:cNvSpPr>
            <p:nvPr/>
          </p:nvSpPr>
          <p:spPr bwMode="auto">
            <a:xfrm>
              <a:off x="5435600" y="4532313"/>
              <a:ext cx="5290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5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j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0" name="Rectangle 40"/>
            <p:cNvSpPr>
              <a:spLocks noChangeArrowheads="1"/>
            </p:cNvSpPr>
            <p:nvPr/>
          </p:nvSpPr>
          <p:spPr bwMode="auto">
            <a:xfrm>
              <a:off x="4483100" y="6002338"/>
              <a:ext cx="142668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5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1" name="Rectangle 41"/>
            <p:cNvSpPr>
              <a:spLocks noChangeArrowheads="1"/>
            </p:cNvSpPr>
            <p:nvPr/>
          </p:nvSpPr>
          <p:spPr bwMode="auto">
            <a:xfrm>
              <a:off x="8572500" y="5419725"/>
              <a:ext cx="107402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5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2" name="Rectangle 42"/>
            <p:cNvSpPr>
              <a:spLocks noChangeArrowheads="1"/>
            </p:cNvSpPr>
            <p:nvPr/>
          </p:nvSpPr>
          <p:spPr bwMode="auto">
            <a:xfrm>
              <a:off x="8102600" y="5419725"/>
              <a:ext cx="142668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5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3" name="Rectangle 43"/>
            <p:cNvSpPr>
              <a:spLocks noChangeArrowheads="1"/>
            </p:cNvSpPr>
            <p:nvPr/>
          </p:nvSpPr>
          <p:spPr bwMode="auto">
            <a:xfrm>
              <a:off x="7785100" y="5419725"/>
              <a:ext cx="195566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5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4" name="Rectangle 44"/>
            <p:cNvSpPr>
              <a:spLocks noChangeArrowheads="1"/>
            </p:cNvSpPr>
            <p:nvPr/>
          </p:nvSpPr>
          <p:spPr bwMode="auto">
            <a:xfrm>
              <a:off x="7366000" y="5419725"/>
              <a:ext cx="89768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5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5" name="Rectangle 45"/>
            <p:cNvSpPr>
              <a:spLocks noChangeArrowheads="1"/>
            </p:cNvSpPr>
            <p:nvPr/>
          </p:nvSpPr>
          <p:spPr bwMode="auto">
            <a:xfrm>
              <a:off x="6934200" y="5419725"/>
              <a:ext cx="142668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5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6" name="Rectangle 46"/>
            <p:cNvSpPr>
              <a:spLocks noChangeArrowheads="1"/>
            </p:cNvSpPr>
            <p:nvPr/>
          </p:nvSpPr>
          <p:spPr bwMode="auto">
            <a:xfrm>
              <a:off x="6718300" y="5419725"/>
              <a:ext cx="89768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5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7" name="Rectangle 47"/>
            <p:cNvSpPr>
              <a:spLocks noChangeArrowheads="1"/>
            </p:cNvSpPr>
            <p:nvPr/>
          </p:nvSpPr>
          <p:spPr bwMode="auto">
            <a:xfrm>
              <a:off x="5524500" y="5419725"/>
              <a:ext cx="142668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5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8" name="Rectangle 48"/>
            <p:cNvSpPr>
              <a:spLocks noChangeArrowheads="1"/>
            </p:cNvSpPr>
            <p:nvPr/>
          </p:nvSpPr>
          <p:spPr bwMode="auto">
            <a:xfrm>
              <a:off x="4940300" y="5419725"/>
              <a:ext cx="16030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5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9" name="Rectangle 49"/>
            <p:cNvSpPr>
              <a:spLocks noChangeArrowheads="1"/>
            </p:cNvSpPr>
            <p:nvPr/>
          </p:nvSpPr>
          <p:spPr bwMode="auto">
            <a:xfrm>
              <a:off x="4648200" y="4849813"/>
              <a:ext cx="89768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5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0" name="Rectangle 50"/>
            <p:cNvSpPr>
              <a:spLocks noChangeArrowheads="1"/>
            </p:cNvSpPr>
            <p:nvPr/>
          </p:nvSpPr>
          <p:spPr bwMode="auto">
            <a:xfrm>
              <a:off x="4470400" y="4849813"/>
              <a:ext cx="125034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5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1" name="Rectangle 51"/>
            <p:cNvSpPr>
              <a:spLocks noChangeArrowheads="1"/>
            </p:cNvSpPr>
            <p:nvPr/>
          </p:nvSpPr>
          <p:spPr bwMode="auto">
            <a:xfrm>
              <a:off x="5549900" y="4330700"/>
              <a:ext cx="142668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5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Text Box 2"/>
          <p:cNvSpPr txBox="1">
            <a:spLocks noChangeArrowheads="1"/>
          </p:cNvSpPr>
          <p:nvPr/>
        </p:nvSpPr>
        <p:spPr bwMode="auto">
          <a:xfrm>
            <a:off x="533400" y="1425476"/>
            <a:ext cx="8382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9875" indent="-269875" algn="just" defTabSz="876300" eaLnBrk="0" hangingPunct="0">
              <a:buClr>
                <a:schemeClr val="bg2"/>
              </a:buClr>
              <a:buSzPct val="60000"/>
              <a:buFont typeface="Wingdings" pitchFamily="2" charset="2"/>
              <a:buChar char="l"/>
            </a:pPr>
            <a:r>
              <a:rPr lang="en-US" sz="2400" dirty="0" smtClean="0"/>
              <a:t>Builds </a:t>
            </a:r>
            <a:r>
              <a:rPr lang="en-US" sz="2400" dirty="0"/>
              <a:t>logic separations in </a:t>
            </a:r>
            <a:r>
              <a:rPr lang="en-US" sz="2400" i="1" dirty="0"/>
              <a:t>Disjunctive Normal Form</a:t>
            </a:r>
            <a:r>
              <a:rPr lang="en-US" sz="2400" dirty="0"/>
              <a:t> (DNF) </a:t>
            </a:r>
          </a:p>
          <a:p>
            <a:pPr marL="269875" indent="-269875" algn="just" defTabSz="876300" eaLnBrk="0" hangingPunct="0">
              <a:buClr>
                <a:schemeClr val="bg2"/>
              </a:buClr>
              <a:buSzPct val="60000"/>
              <a:buFont typeface="Wingdings" pitchFamily="2" charset="2"/>
              <a:buChar char="l"/>
            </a:pPr>
            <a:r>
              <a:rPr lang="en-US" sz="2400" dirty="0"/>
              <a:t>Identifies iteratively the clauses of the DNF that separates the largest part of object in one class from all the objects of the other class</a:t>
            </a:r>
          </a:p>
          <a:p>
            <a:pPr marL="269875" indent="-269875" algn="just" defTabSz="876300" eaLnBrk="0" hangingPunct="0">
              <a:buClr>
                <a:schemeClr val="bg2"/>
              </a:buClr>
              <a:buSzPct val="60000"/>
              <a:buFont typeface="Wingdings" pitchFamily="2" charset="2"/>
              <a:buChar char="l"/>
            </a:pPr>
            <a:r>
              <a:rPr lang="en-US" sz="2400" dirty="0"/>
              <a:t>Clause identification is based on the solution of a </a:t>
            </a:r>
            <a:r>
              <a:rPr lang="en-US" sz="2400" i="1" dirty="0"/>
              <a:t>Minimum Cost </a:t>
            </a:r>
            <a:r>
              <a:rPr lang="en-US" sz="2400" i="1" dirty="0" err="1"/>
              <a:t>Satisfiability</a:t>
            </a:r>
            <a:r>
              <a:rPr lang="en-US" sz="2400" i="1" dirty="0"/>
              <a:t> Problem</a:t>
            </a:r>
            <a:r>
              <a:rPr lang="en-US" sz="2400" dirty="0"/>
              <a:t> (MINSAT), computationally hard</a:t>
            </a:r>
          </a:p>
        </p:txBody>
      </p:sp>
      <p:graphicFrame>
        <p:nvGraphicFramePr>
          <p:cNvPr id="228358" name="Object 6"/>
          <p:cNvGraphicFramePr>
            <a:graphicFrameLocks noChangeAspect="1"/>
          </p:cNvGraphicFramePr>
          <p:nvPr/>
        </p:nvGraphicFramePr>
        <p:xfrm>
          <a:off x="5486400" y="5145088"/>
          <a:ext cx="762000" cy="250825"/>
        </p:xfrm>
        <a:graphic>
          <a:graphicData uri="http://schemas.openxmlformats.org/presentationml/2006/ole">
            <p:oleObj spid="_x0000_s4100" name="Equazione" r:id="rId3" imgW="672840" imgH="228600" progId="Equation.3">
              <p:embed/>
            </p:oleObj>
          </a:graphicData>
        </a:graphic>
      </p:graphicFrame>
      <p:graphicFrame>
        <p:nvGraphicFramePr>
          <p:cNvPr id="228359" name="Object 7"/>
          <p:cNvGraphicFramePr>
            <a:graphicFrameLocks noChangeAspect="1"/>
          </p:cNvGraphicFramePr>
          <p:nvPr/>
        </p:nvGraphicFramePr>
        <p:xfrm>
          <a:off x="3505200" y="5216525"/>
          <a:ext cx="1657350" cy="1260475"/>
        </p:xfrm>
        <a:graphic>
          <a:graphicData uri="http://schemas.openxmlformats.org/presentationml/2006/ole">
            <p:oleObj spid="_x0000_s4101" name="Equation" r:id="rId4" imgW="1498320" imgH="1143000" progId="Equation.3">
              <p:embed/>
            </p:oleObj>
          </a:graphicData>
        </a:graphic>
      </p:graphicFrame>
      <p:graphicFrame>
        <p:nvGraphicFramePr>
          <p:cNvPr id="228360" name="Object 8"/>
          <p:cNvGraphicFramePr>
            <a:graphicFrameLocks noChangeAspect="1"/>
          </p:cNvGraphicFramePr>
          <p:nvPr/>
        </p:nvGraphicFramePr>
        <p:xfrm>
          <a:off x="6019800" y="5797550"/>
          <a:ext cx="1298575" cy="527050"/>
        </p:xfrm>
        <a:graphic>
          <a:graphicData uri="http://schemas.openxmlformats.org/presentationml/2006/ole">
            <p:oleObj spid="_x0000_s4102" name="Equation" r:id="rId5" imgW="545760" imgH="228600" progId="Equation.3">
              <p:embed/>
            </p:oleObj>
          </a:graphicData>
        </a:graphic>
      </p:graphicFrame>
      <p:graphicFrame>
        <p:nvGraphicFramePr>
          <p:cNvPr id="228361" name="Object 9"/>
          <p:cNvGraphicFramePr>
            <a:graphicFrameLocks noChangeAspect="1"/>
          </p:cNvGraphicFramePr>
          <p:nvPr/>
        </p:nvGraphicFramePr>
        <p:xfrm>
          <a:off x="3124200" y="3663950"/>
          <a:ext cx="2190750" cy="1474788"/>
        </p:xfrm>
        <a:graphic>
          <a:graphicData uri="http://schemas.openxmlformats.org/presentationml/2006/ole">
            <p:oleObj spid="_x0000_s4103" name="Foglio di lavoro" r:id="rId6" imgW="1755000" imgH="1512000" progId="Excel.Sheet.8">
              <p:embed/>
            </p:oleObj>
          </a:graphicData>
        </a:graphic>
      </p:graphicFrame>
      <p:sp>
        <p:nvSpPr>
          <p:cNvPr id="228362" name="Rectangle 10"/>
          <p:cNvSpPr>
            <a:spLocks noChangeArrowheads="1"/>
          </p:cNvSpPr>
          <p:nvPr/>
        </p:nvSpPr>
        <p:spPr bwMode="auto">
          <a:xfrm>
            <a:off x="1066800" y="5562600"/>
            <a:ext cx="18002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sz="1600">
                <a:solidFill>
                  <a:schemeClr val="accent2"/>
                </a:solidFill>
                <a:latin typeface="Sylfaen" pitchFamily="18" charset="0"/>
              </a:rPr>
              <a:t>Satisfying solution: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The Lsquare Logic Miner</a:t>
            </a:r>
            <a:endParaRPr lang="it-IT" dirty="0">
              <a:solidFill>
                <a:schemeClr val="tx1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533400" y="4114800"/>
            <a:ext cx="2514600" cy="854075"/>
            <a:chOff x="533400" y="4267200"/>
            <a:chExt cx="2514600" cy="854075"/>
          </a:xfrm>
        </p:grpSpPr>
        <p:sp>
          <p:nvSpPr>
            <p:cNvPr id="4106" name="AutoShape 10"/>
            <p:cNvSpPr>
              <a:spLocks noChangeAspect="1" noChangeArrowheads="1" noTextEdit="1"/>
            </p:cNvSpPr>
            <p:nvPr/>
          </p:nvSpPr>
          <p:spPr bwMode="auto">
            <a:xfrm>
              <a:off x="533400" y="4267200"/>
              <a:ext cx="2514600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889000" y="4778375"/>
              <a:ext cx="8816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ï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889000" y="4892675"/>
              <a:ext cx="8816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î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0" name="Rectangle 14"/>
            <p:cNvSpPr>
              <a:spLocks noChangeArrowheads="1"/>
            </p:cNvSpPr>
            <p:nvPr/>
          </p:nvSpPr>
          <p:spPr bwMode="auto">
            <a:xfrm>
              <a:off x="889000" y="4459288"/>
              <a:ext cx="8816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ï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>
              <a:off x="889000" y="4598988"/>
              <a:ext cx="8816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í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2" name="Rectangle 16"/>
            <p:cNvSpPr>
              <a:spLocks noChangeArrowheads="1"/>
            </p:cNvSpPr>
            <p:nvPr/>
          </p:nvSpPr>
          <p:spPr bwMode="auto">
            <a:xfrm>
              <a:off x="889000" y="4306888"/>
              <a:ext cx="8816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ì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3" name="Rectangle 17"/>
            <p:cNvSpPr>
              <a:spLocks noChangeArrowheads="1"/>
            </p:cNvSpPr>
            <p:nvPr/>
          </p:nvSpPr>
          <p:spPr bwMode="auto">
            <a:xfrm>
              <a:off x="1955800" y="4841875"/>
              <a:ext cx="9778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=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4" name="Rectangle 18"/>
            <p:cNvSpPr>
              <a:spLocks noChangeArrowheads="1"/>
            </p:cNvSpPr>
            <p:nvPr/>
          </p:nvSpPr>
          <p:spPr bwMode="auto">
            <a:xfrm>
              <a:off x="1574800" y="4841875"/>
              <a:ext cx="9778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=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5" name="Rectangle 19"/>
            <p:cNvSpPr>
              <a:spLocks noChangeArrowheads="1"/>
            </p:cNvSpPr>
            <p:nvPr/>
          </p:nvSpPr>
          <p:spPr bwMode="auto">
            <a:xfrm>
              <a:off x="2489200" y="4573588"/>
              <a:ext cx="9778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=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6" name="Rectangle 20"/>
            <p:cNvSpPr>
              <a:spLocks noChangeArrowheads="1"/>
            </p:cNvSpPr>
            <p:nvPr/>
          </p:nvSpPr>
          <p:spPr bwMode="auto">
            <a:xfrm>
              <a:off x="1574800" y="4573588"/>
              <a:ext cx="9778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=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7" name="Rectangle 21"/>
            <p:cNvSpPr>
              <a:spLocks noChangeArrowheads="1"/>
            </p:cNvSpPr>
            <p:nvPr/>
          </p:nvSpPr>
          <p:spPr bwMode="auto">
            <a:xfrm>
              <a:off x="990600" y="4573588"/>
              <a:ext cx="9778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8" name="Rectangle 22"/>
            <p:cNvSpPr>
              <a:spLocks noChangeArrowheads="1"/>
            </p:cNvSpPr>
            <p:nvPr/>
          </p:nvSpPr>
          <p:spPr bwMode="auto">
            <a:xfrm>
              <a:off x="2413000" y="4292600"/>
              <a:ext cx="9778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=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9" name="Rectangle 23"/>
            <p:cNvSpPr>
              <a:spLocks noChangeArrowheads="1"/>
            </p:cNvSpPr>
            <p:nvPr/>
          </p:nvSpPr>
          <p:spPr bwMode="auto">
            <a:xfrm>
              <a:off x="1574800" y="4292600"/>
              <a:ext cx="9778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=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0" name="Rectangle 24"/>
            <p:cNvSpPr>
              <a:spLocks noChangeArrowheads="1"/>
            </p:cNvSpPr>
            <p:nvPr/>
          </p:nvSpPr>
          <p:spPr bwMode="auto">
            <a:xfrm>
              <a:off x="749300" y="4573588"/>
              <a:ext cx="9778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=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1" name="Rectangle 25"/>
            <p:cNvSpPr>
              <a:spLocks noChangeArrowheads="1"/>
            </p:cNvSpPr>
            <p:nvPr/>
          </p:nvSpPr>
          <p:spPr bwMode="auto">
            <a:xfrm>
              <a:off x="2146300" y="4854575"/>
              <a:ext cx="39914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False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2" name="Rectangle 26"/>
            <p:cNvSpPr>
              <a:spLocks noChangeArrowheads="1"/>
            </p:cNvSpPr>
            <p:nvPr/>
          </p:nvSpPr>
          <p:spPr bwMode="auto">
            <a:xfrm>
              <a:off x="1752600" y="4854575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q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3" name="Rectangle 27"/>
            <p:cNvSpPr>
              <a:spLocks noChangeArrowheads="1"/>
            </p:cNvSpPr>
            <p:nvPr/>
          </p:nvSpPr>
          <p:spPr bwMode="auto">
            <a:xfrm>
              <a:off x="1371600" y="4854575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p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4" name="Rectangle 28"/>
            <p:cNvSpPr>
              <a:spLocks noChangeArrowheads="1"/>
            </p:cNvSpPr>
            <p:nvPr/>
          </p:nvSpPr>
          <p:spPr bwMode="auto">
            <a:xfrm>
              <a:off x="2667000" y="4586288"/>
              <a:ext cx="3299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True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5" name="Rectangle 29"/>
            <p:cNvSpPr>
              <a:spLocks noChangeArrowheads="1"/>
            </p:cNvSpPr>
            <p:nvPr/>
          </p:nvSpPr>
          <p:spPr bwMode="auto">
            <a:xfrm>
              <a:off x="2298700" y="4586288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q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6" name="Rectangle 30"/>
            <p:cNvSpPr>
              <a:spLocks noChangeArrowheads="1"/>
            </p:cNvSpPr>
            <p:nvPr/>
          </p:nvSpPr>
          <p:spPr bwMode="auto">
            <a:xfrm>
              <a:off x="1765300" y="4586288"/>
              <a:ext cx="39914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False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7" name="Rectangle 31"/>
            <p:cNvSpPr>
              <a:spLocks noChangeArrowheads="1"/>
            </p:cNvSpPr>
            <p:nvPr/>
          </p:nvSpPr>
          <p:spPr bwMode="auto">
            <a:xfrm>
              <a:off x="1371600" y="4586288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p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8" name="Rectangle 32"/>
            <p:cNvSpPr>
              <a:spLocks noChangeArrowheads="1"/>
            </p:cNvSpPr>
            <p:nvPr/>
          </p:nvSpPr>
          <p:spPr bwMode="auto">
            <a:xfrm>
              <a:off x="2603500" y="4305300"/>
              <a:ext cx="39914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False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9" name="Rectangle 33"/>
            <p:cNvSpPr>
              <a:spLocks noChangeArrowheads="1"/>
            </p:cNvSpPr>
            <p:nvPr/>
          </p:nvSpPr>
          <p:spPr bwMode="auto">
            <a:xfrm>
              <a:off x="2222500" y="4305300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q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0" name="Rectangle 34"/>
            <p:cNvSpPr>
              <a:spLocks noChangeArrowheads="1"/>
            </p:cNvSpPr>
            <p:nvPr/>
          </p:nvSpPr>
          <p:spPr bwMode="auto">
            <a:xfrm>
              <a:off x="1739900" y="4305300"/>
              <a:ext cx="3299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True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1" name="Rectangle 35"/>
            <p:cNvSpPr>
              <a:spLocks noChangeArrowheads="1"/>
            </p:cNvSpPr>
            <p:nvPr/>
          </p:nvSpPr>
          <p:spPr bwMode="auto">
            <a:xfrm>
              <a:off x="1371600" y="4305300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p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2" name="Rectangle 36"/>
            <p:cNvSpPr>
              <a:spLocks noChangeArrowheads="1"/>
            </p:cNvSpPr>
            <p:nvPr/>
          </p:nvSpPr>
          <p:spPr bwMode="auto">
            <a:xfrm>
              <a:off x="558800" y="4586288"/>
              <a:ext cx="705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3" name="Rectangle 37"/>
            <p:cNvSpPr>
              <a:spLocks noChangeArrowheads="1"/>
            </p:cNvSpPr>
            <p:nvPr/>
          </p:nvSpPr>
          <p:spPr bwMode="auto">
            <a:xfrm>
              <a:off x="1854200" y="4981575"/>
              <a:ext cx="28854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4" name="Rectangle 38"/>
            <p:cNvSpPr>
              <a:spLocks noChangeArrowheads="1"/>
            </p:cNvSpPr>
            <p:nvPr/>
          </p:nvSpPr>
          <p:spPr bwMode="auto">
            <a:xfrm>
              <a:off x="1473200" y="4981575"/>
              <a:ext cx="28854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5" name="Rectangle 39"/>
            <p:cNvSpPr>
              <a:spLocks noChangeArrowheads="1"/>
            </p:cNvSpPr>
            <p:nvPr/>
          </p:nvSpPr>
          <p:spPr bwMode="auto">
            <a:xfrm>
              <a:off x="2387600" y="4700588"/>
              <a:ext cx="28854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6" name="Rectangle 40"/>
            <p:cNvSpPr>
              <a:spLocks noChangeArrowheads="1"/>
            </p:cNvSpPr>
            <p:nvPr/>
          </p:nvSpPr>
          <p:spPr bwMode="auto">
            <a:xfrm>
              <a:off x="1473200" y="4700588"/>
              <a:ext cx="28854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7" name="Rectangle 41"/>
            <p:cNvSpPr>
              <a:spLocks noChangeArrowheads="1"/>
            </p:cNvSpPr>
            <p:nvPr/>
          </p:nvSpPr>
          <p:spPr bwMode="auto">
            <a:xfrm>
              <a:off x="2311400" y="4433888"/>
              <a:ext cx="28854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8" name="Rectangle 42"/>
            <p:cNvSpPr>
              <a:spLocks noChangeArrowheads="1"/>
            </p:cNvSpPr>
            <p:nvPr/>
          </p:nvSpPr>
          <p:spPr bwMode="auto">
            <a:xfrm>
              <a:off x="1473200" y="4433888"/>
              <a:ext cx="28854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9" name="Rectangle 43"/>
            <p:cNvSpPr>
              <a:spLocks noChangeArrowheads="1"/>
            </p:cNvSpPr>
            <p:nvPr/>
          </p:nvSpPr>
          <p:spPr bwMode="auto">
            <a:xfrm>
              <a:off x="635000" y="4700588"/>
              <a:ext cx="28854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0" name="Rectangle 44"/>
            <p:cNvSpPr>
              <a:spLocks noChangeArrowheads="1"/>
            </p:cNvSpPr>
            <p:nvPr/>
          </p:nvSpPr>
          <p:spPr bwMode="auto">
            <a:xfrm>
              <a:off x="2057400" y="4854575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  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1" name="Rectangle 45"/>
            <p:cNvSpPr>
              <a:spLocks noChangeArrowheads="1"/>
            </p:cNvSpPr>
            <p:nvPr/>
          </p:nvSpPr>
          <p:spPr bwMode="auto">
            <a:xfrm>
              <a:off x="1663700" y="4854575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  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2" name="Rectangle 46"/>
            <p:cNvSpPr>
              <a:spLocks noChangeArrowheads="1"/>
            </p:cNvSpPr>
            <p:nvPr/>
          </p:nvSpPr>
          <p:spPr bwMode="auto">
            <a:xfrm>
              <a:off x="1079500" y="4854575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3" name="Rectangle 47"/>
            <p:cNvSpPr>
              <a:spLocks noChangeArrowheads="1"/>
            </p:cNvSpPr>
            <p:nvPr/>
          </p:nvSpPr>
          <p:spPr bwMode="auto">
            <a:xfrm>
              <a:off x="990600" y="4854575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  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4" name="Rectangle 48"/>
            <p:cNvSpPr>
              <a:spLocks noChangeArrowheads="1"/>
            </p:cNvSpPr>
            <p:nvPr/>
          </p:nvSpPr>
          <p:spPr bwMode="auto">
            <a:xfrm>
              <a:off x="2590800" y="4586288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  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5" name="Rectangle 49"/>
            <p:cNvSpPr>
              <a:spLocks noChangeArrowheads="1"/>
            </p:cNvSpPr>
            <p:nvPr/>
          </p:nvSpPr>
          <p:spPr bwMode="auto">
            <a:xfrm>
              <a:off x="2209800" y="4586288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  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6" name="Rectangle 50"/>
            <p:cNvSpPr>
              <a:spLocks noChangeArrowheads="1"/>
            </p:cNvSpPr>
            <p:nvPr/>
          </p:nvSpPr>
          <p:spPr bwMode="auto">
            <a:xfrm>
              <a:off x="2171700" y="4586288"/>
              <a:ext cx="4488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7" name="Rectangle 51"/>
            <p:cNvSpPr>
              <a:spLocks noChangeArrowheads="1"/>
            </p:cNvSpPr>
            <p:nvPr/>
          </p:nvSpPr>
          <p:spPr bwMode="auto">
            <a:xfrm>
              <a:off x="1663700" y="4586288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  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8" name="Rectangle 52"/>
            <p:cNvSpPr>
              <a:spLocks noChangeArrowheads="1"/>
            </p:cNvSpPr>
            <p:nvPr/>
          </p:nvSpPr>
          <p:spPr bwMode="auto">
            <a:xfrm>
              <a:off x="1104900" y="4586288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9" name="Rectangle 53"/>
            <p:cNvSpPr>
              <a:spLocks noChangeArrowheads="1"/>
            </p:cNvSpPr>
            <p:nvPr/>
          </p:nvSpPr>
          <p:spPr bwMode="auto">
            <a:xfrm>
              <a:off x="2514600" y="4305300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  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0" name="Rectangle 54"/>
            <p:cNvSpPr>
              <a:spLocks noChangeArrowheads="1"/>
            </p:cNvSpPr>
            <p:nvPr/>
          </p:nvSpPr>
          <p:spPr bwMode="auto">
            <a:xfrm>
              <a:off x="2133600" y="4305300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  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1" name="Rectangle 55"/>
            <p:cNvSpPr>
              <a:spLocks noChangeArrowheads="1"/>
            </p:cNvSpPr>
            <p:nvPr/>
          </p:nvSpPr>
          <p:spPr bwMode="auto">
            <a:xfrm>
              <a:off x="2095500" y="4305300"/>
              <a:ext cx="4488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2" name="Rectangle 56"/>
            <p:cNvSpPr>
              <a:spLocks noChangeArrowheads="1"/>
            </p:cNvSpPr>
            <p:nvPr/>
          </p:nvSpPr>
          <p:spPr bwMode="auto">
            <a:xfrm>
              <a:off x="1663700" y="4305300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  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3" name="Rectangle 57"/>
            <p:cNvSpPr>
              <a:spLocks noChangeArrowheads="1"/>
            </p:cNvSpPr>
            <p:nvPr/>
          </p:nvSpPr>
          <p:spPr bwMode="auto">
            <a:xfrm>
              <a:off x="1104900" y="4305300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4" name="Rectangle 58"/>
            <p:cNvSpPr>
              <a:spLocks noChangeArrowheads="1"/>
            </p:cNvSpPr>
            <p:nvPr/>
          </p:nvSpPr>
          <p:spPr bwMode="auto">
            <a:xfrm>
              <a:off x="990600" y="4305300"/>
              <a:ext cx="13465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   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58" name="Group 62"/>
          <p:cNvGrpSpPr>
            <a:grpSpLocks noChangeAspect="1"/>
          </p:cNvGrpSpPr>
          <p:nvPr/>
        </p:nvGrpSpPr>
        <p:grpSpPr bwMode="auto">
          <a:xfrm>
            <a:off x="5497513" y="3875088"/>
            <a:ext cx="3417887" cy="1230312"/>
            <a:chOff x="3463" y="2441"/>
            <a:chExt cx="2153" cy="775"/>
          </a:xfrm>
        </p:grpSpPr>
        <p:sp>
          <p:nvSpPr>
            <p:cNvPr id="4157" name="AutoShape 61"/>
            <p:cNvSpPr>
              <a:spLocks noChangeAspect="1" noChangeArrowheads="1" noTextEdit="1"/>
            </p:cNvSpPr>
            <p:nvPr/>
          </p:nvSpPr>
          <p:spPr bwMode="auto">
            <a:xfrm>
              <a:off x="3463" y="2441"/>
              <a:ext cx="2153" cy="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solidFill>
                  <a:schemeClr val="accent2"/>
                </a:solidFill>
              </a:endParaRPr>
            </a:p>
          </p:txBody>
        </p:sp>
        <p:sp>
          <p:nvSpPr>
            <p:cNvPr id="4159" name="Rectangle 63"/>
            <p:cNvSpPr>
              <a:spLocks noChangeArrowheads="1"/>
            </p:cNvSpPr>
            <p:nvPr/>
          </p:nvSpPr>
          <p:spPr bwMode="auto">
            <a:xfrm>
              <a:off x="5544" y="3136"/>
              <a:ext cx="3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0" name="Rectangle 64"/>
            <p:cNvSpPr>
              <a:spLocks noChangeArrowheads="1"/>
            </p:cNvSpPr>
            <p:nvPr/>
          </p:nvSpPr>
          <p:spPr bwMode="auto">
            <a:xfrm>
              <a:off x="5344" y="3136"/>
              <a:ext cx="3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4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1" name="Rectangle 65"/>
            <p:cNvSpPr>
              <a:spLocks noChangeArrowheads="1"/>
            </p:cNvSpPr>
            <p:nvPr/>
          </p:nvSpPr>
          <p:spPr bwMode="auto">
            <a:xfrm>
              <a:off x="5120" y="3136"/>
              <a:ext cx="3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2" name="Rectangle 66"/>
            <p:cNvSpPr>
              <a:spLocks noChangeArrowheads="1"/>
            </p:cNvSpPr>
            <p:nvPr/>
          </p:nvSpPr>
          <p:spPr bwMode="auto">
            <a:xfrm>
              <a:off x="4920" y="3136"/>
              <a:ext cx="3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3" name="Rectangle 67"/>
            <p:cNvSpPr>
              <a:spLocks noChangeArrowheads="1"/>
            </p:cNvSpPr>
            <p:nvPr/>
          </p:nvSpPr>
          <p:spPr bwMode="auto">
            <a:xfrm>
              <a:off x="4704" y="3136"/>
              <a:ext cx="3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4" name="Rectangle 68"/>
            <p:cNvSpPr>
              <a:spLocks noChangeArrowheads="1"/>
            </p:cNvSpPr>
            <p:nvPr/>
          </p:nvSpPr>
          <p:spPr bwMode="auto">
            <a:xfrm>
              <a:off x="4495" y="3136"/>
              <a:ext cx="3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5" name="Rectangle 69"/>
            <p:cNvSpPr>
              <a:spLocks noChangeArrowheads="1"/>
            </p:cNvSpPr>
            <p:nvPr/>
          </p:nvSpPr>
          <p:spPr bwMode="auto">
            <a:xfrm>
              <a:off x="4279" y="3136"/>
              <a:ext cx="3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6" name="Rectangle 70"/>
            <p:cNvSpPr>
              <a:spLocks noChangeArrowheads="1"/>
            </p:cNvSpPr>
            <p:nvPr/>
          </p:nvSpPr>
          <p:spPr bwMode="auto">
            <a:xfrm>
              <a:off x="4071" y="3136"/>
              <a:ext cx="3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7" name="Rectangle 71"/>
            <p:cNvSpPr>
              <a:spLocks noChangeArrowheads="1"/>
            </p:cNvSpPr>
            <p:nvPr/>
          </p:nvSpPr>
          <p:spPr bwMode="auto">
            <a:xfrm>
              <a:off x="3831" y="3136"/>
              <a:ext cx="3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8" name="Rectangle 72"/>
            <p:cNvSpPr>
              <a:spLocks noChangeArrowheads="1"/>
            </p:cNvSpPr>
            <p:nvPr/>
          </p:nvSpPr>
          <p:spPr bwMode="auto">
            <a:xfrm>
              <a:off x="3599" y="3136"/>
              <a:ext cx="3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9" name="Rectangle 73"/>
            <p:cNvSpPr>
              <a:spLocks noChangeArrowheads="1"/>
            </p:cNvSpPr>
            <p:nvPr/>
          </p:nvSpPr>
          <p:spPr bwMode="auto">
            <a:xfrm>
              <a:off x="5560" y="2976"/>
              <a:ext cx="3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0" name="Rectangle 74"/>
            <p:cNvSpPr>
              <a:spLocks noChangeArrowheads="1"/>
            </p:cNvSpPr>
            <p:nvPr/>
          </p:nvSpPr>
          <p:spPr bwMode="auto">
            <a:xfrm>
              <a:off x="5360" y="2976"/>
              <a:ext cx="3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4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1" name="Rectangle 75"/>
            <p:cNvSpPr>
              <a:spLocks noChangeArrowheads="1"/>
            </p:cNvSpPr>
            <p:nvPr/>
          </p:nvSpPr>
          <p:spPr bwMode="auto">
            <a:xfrm>
              <a:off x="5128" y="2976"/>
              <a:ext cx="3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2" name="Rectangle 76"/>
            <p:cNvSpPr>
              <a:spLocks noChangeArrowheads="1"/>
            </p:cNvSpPr>
            <p:nvPr/>
          </p:nvSpPr>
          <p:spPr bwMode="auto">
            <a:xfrm>
              <a:off x="4928" y="2976"/>
              <a:ext cx="3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4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3" name="Rectangle 77"/>
            <p:cNvSpPr>
              <a:spLocks noChangeArrowheads="1"/>
            </p:cNvSpPr>
            <p:nvPr/>
          </p:nvSpPr>
          <p:spPr bwMode="auto">
            <a:xfrm>
              <a:off x="4696" y="2976"/>
              <a:ext cx="3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4" name="Rectangle 78"/>
            <p:cNvSpPr>
              <a:spLocks noChangeArrowheads="1"/>
            </p:cNvSpPr>
            <p:nvPr/>
          </p:nvSpPr>
          <p:spPr bwMode="auto">
            <a:xfrm>
              <a:off x="4495" y="2976"/>
              <a:ext cx="3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5" name="Rectangle 79"/>
            <p:cNvSpPr>
              <a:spLocks noChangeArrowheads="1"/>
            </p:cNvSpPr>
            <p:nvPr/>
          </p:nvSpPr>
          <p:spPr bwMode="auto">
            <a:xfrm>
              <a:off x="4263" y="2976"/>
              <a:ext cx="3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6" name="Rectangle 80"/>
            <p:cNvSpPr>
              <a:spLocks noChangeArrowheads="1"/>
            </p:cNvSpPr>
            <p:nvPr/>
          </p:nvSpPr>
          <p:spPr bwMode="auto">
            <a:xfrm>
              <a:off x="4063" y="2976"/>
              <a:ext cx="3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7" name="Rectangle 81"/>
            <p:cNvSpPr>
              <a:spLocks noChangeArrowheads="1"/>
            </p:cNvSpPr>
            <p:nvPr/>
          </p:nvSpPr>
          <p:spPr bwMode="auto">
            <a:xfrm>
              <a:off x="3823" y="2976"/>
              <a:ext cx="3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8" name="Rectangle 82"/>
            <p:cNvSpPr>
              <a:spLocks noChangeArrowheads="1"/>
            </p:cNvSpPr>
            <p:nvPr/>
          </p:nvSpPr>
          <p:spPr bwMode="auto">
            <a:xfrm>
              <a:off x="3599" y="2976"/>
              <a:ext cx="3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9" name="Rectangle 83"/>
            <p:cNvSpPr>
              <a:spLocks noChangeArrowheads="1"/>
            </p:cNvSpPr>
            <p:nvPr/>
          </p:nvSpPr>
          <p:spPr bwMode="auto">
            <a:xfrm>
              <a:off x="4151" y="2816"/>
              <a:ext cx="3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4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0" name="Rectangle 84"/>
            <p:cNvSpPr>
              <a:spLocks noChangeArrowheads="1"/>
            </p:cNvSpPr>
            <p:nvPr/>
          </p:nvSpPr>
          <p:spPr bwMode="auto">
            <a:xfrm>
              <a:off x="3943" y="2816"/>
              <a:ext cx="3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1" name="Rectangle 85"/>
            <p:cNvSpPr>
              <a:spLocks noChangeArrowheads="1"/>
            </p:cNvSpPr>
            <p:nvPr/>
          </p:nvSpPr>
          <p:spPr bwMode="auto">
            <a:xfrm>
              <a:off x="3727" y="2816"/>
              <a:ext cx="3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2" name="Rectangle 86"/>
            <p:cNvSpPr>
              <a:spLocks noChangeArrowheads="1"/>
            </p:cNvSpPr>
            <p:nvPr/>
          </p:nvSpPr>
          <p:spPr bwMode="auto">
            <a:xfrm>
              <a:off x="3527" y="2816"/>
              <a:ext cx="3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3" name="Rectangle 87"/>
            <p:cNvSpPr>
              <a:spLocks noChangeArrowheads="1"/>
            </p:cNvSpPr>
            <p:nvPr/>
          </p:nvSpPr>
          <p:spPr bwMode="auto">
            <a:xfrm>
              <a:off x="4135" y="2665"/>
              <a:ext cx="3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4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4" name="Rectangle 88"/>
            <p:cNvSpPr>
              <a:spLocks noChangeArrowheads="1"/>
            </p:cNvSpPr>
            <p:nvPr/>
          </p:nvSpPr>
          <p:spPr bwMode="auto">
            <a:xfrm>
              <a:off x="3943" y="2665"/>
              <a:ext cx="3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5" name="Rectangle 89"/>
            <p:cNvSpPr>
              <a:spLocks noChangeArrowheads="1"/>
            </p:cNvSpPr>
            <p:nvPr/>
          </p:nvSpPr>
          <p:spPr bwMode="auto">
            <a:xfrm>
              <a:off x="3727" y="2665"/>
              <a:ext cx="3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6" name="Rectangle 90"/>
            <p:cNvSpPr>
              <a:spLocks noChangeArrowheads="1"/>
            </p:cNvSpPr>
            <p:nvPr/>
          </p:nvSpPr>
          <p:spPr bwMode="auto">
            <a:xfrm>
              <a:off x="3527" y="2665"/>
              <a:ext cx="3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7" name="Rectangle 91"/>
            <p:cNvSpPr>
              <a:spLocks noChangeArrowheads="1"/>
            </p:cNvSpPr>
            <p:nvPr/>
          </p:nvSpPr>
          <p:spPr bwMode="auto">
            <a:xfrm>
              <a:off x="4335" y="2505"/>
              <a:ext cx="3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4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8" name="Rectangle 92"/>
            <p:cNvSpPr>
              <a:spLocks noChangeArrowheads="1"/>
            </p:cNvSpPr>
            <p:nvPr/>
          </p:nvSpPr>
          <p:spPr bwMode="auto">
            <a:xfrm>
              <a:off x="4135" y="2505"/>
              <a:ext cx="3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4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9" name="Rectangle 93"/>
            <p:cNvSpPr>
              <a:spLocks noChangeArrowheads="1"/>
            </p:cNvSpPr>
            <p:nvPr/>
          </p:nvSpPr>
          <p:spPr bwMode="auto">
            <a:xfrm>
              <a:off x="3927" y="2505"/>
              <a:ext cx="3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0" name="Rectangle 94"/>
            <p:cNvSpPr>
              <a:spLocks noChangeArrowheads="1"/>
            </p:cNvSpPr>
            <p:nvPr/>
          </p:nvSpPr>
          <p:spPr bwMode="auto">
            <a:xfrm>
              <a:off x="3719" y="2505"/>
              <a:ext cx="3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1" name="Rectangle 95"/>
            <p:cNvSpPr>
              <a:spLocks noChangeArrowheads="1"/>
            </p:cNvSpPr>
            <p:nvPr/>
          </p:nvSpPr>
          <p:spPr bwMode="auto">
            <a:xfrm>
              <a:off x="3527" y="2505"/>
              <a:ext cx="3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2" name="Rectangle 96"/>
            <p:cNvSpPr>
              <a:spLocks noChangeArrowheads="1"/>
            </p:cNvSpPr>
            <p:nvPr/>
          </p:nvSpPr>
          <p:spPr bwMode="auto">
            <a:xfrm>
              <a:off x="5464" y="3080"/>
              <a:ext cx="2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3" name="Rectangle 97"/>
            <p:cNvSpPr>
              <a:spLocks noChangeArrowheads="1"/>
            </p:cNvSpPr>
            <p:nvPr/>
          </p:nvSpPr>
          <p:spPr bwMode="auto">
            <a:xfrm>
              <a:off x="5264" y="3080"/>
              <a:ext cx="2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4" name="Rectangle 98"/>
            <p:cNvSpPr>
              <a:spLocks noChangeArrowheads="1"/>
            </p:cNvSpPr>
            <p:nvPr/>
          </p:nvSpPr>
          <p:spPr bwMode="auto">
            <a:xfrm>
              <a:off x="5176" y="3080"/>
              <a:ext cx="2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5" name="Rectangle 99"/>
            <p:cNvSpPr>
              <a:spLocks noChangeArrowheads="1"/>
            </p:cNvSpPr>
            <p:nvPr/>
          </p:nvSpPr>
          <p:spPr bwMode="auto">
            <a:xfrm>
              <a:off x="5152" y="3080"/>
              <a:ext cx="2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6" name="Rectangle 100"/>
            <p:cNvSpPr>
              <a:spLocks noChangeArrowheads="1"/>
            </p:cNvSpPr>
            <p:nvPr/>
          </p:nvSpPr>
          <p:spPr bwMode="auto">
            <a:xfrm>
              <a:off x="5040" y="3080"/>
              <a:ext cx="2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7" name="Rectangle 101"/>
            <p:cNvSpPr>
              <a:spLocks noChangeArrowheads="1"/>
            </p:cNvSpPr>
            <p:nvPr/>
          </p:nvSpPr>
          <p:spPr bwMode="auto">
            <a:xfrm>
              <a:off x="4768" y="3080"/>
              <a:ext cx="2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8" name="Rectangle 102"/>
            <p:cNvSpPr>
              <a:spLocks noChangeArrowheads="1"/>
            </p:cNvSpPr>
            <p:nvPr/>
          </p:nvSpPr>
          <p:spPr bwMode="auto">
            <a:xfrm>
              <a:off x="4744" y="3080"/>
              <a:ext cx="2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9" name="Rectangle 103"/>
            <p:cNvSpPr>
              <a:spLocks noChangeArrowheads="1"/>
            </p:cNvSpPr>
            <p:nvPr/>
          </p:nvSpPr>
          <p:spPr bwMode="auto">
            <a:xfrm>
              <a:off x="4616" y="3080"/>
              <a:ext cx="2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0" name="Rectangle 104"/>
            <p:cNvSpPr>
              <a:spLocks noChangeArrowheads="1"/>
            </p:cNvSpPr>
            <p:nvPr/>
          </p:nvSpPr>
          <p:spPr bwMode="auto">
            <a:xfrm>
              <a:off x="4343" y="3080"/>
              <a:ext cx="2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1" name="Rectangle 105"/>
            <p:cNvSpPr>
              <a:spLocks noChangeArrowheads="1"/>
            </p:cNvSpPr>
            <p:nvPr/>
          </p:nvSpPr>
          <p:spPr bwMode="auto">
            <a:xfrm>
              <a:off x="4319" y="3080"/>
              <a:ext cx="2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2" name="Rectangle 106"/>
            <p:cNvSpPr>
              <a:spLocks noChangeArrowheads="1"/>
            </p:cNvSpPr>
            <p:nvPr/>
          </p:nvSpPr>
          <p:spPr bwMode="auto">
            <a:xfrm>
              <a:off x="4191" y="3080"/>
              <a:ext cx="2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3" name="Rectangle 107"/>
            <p:cNvSpPr>
              <a:spLocks noChangeArrowheads="1"/>
            </p:cNvSpPr>
            <p:nvPr/>
          </p:nvSpPr>
          <p:spPr bwMode="auto">
            <a:xfrm>
              <a:off x="3887" y="3080"/>
              <a:ext cx="53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  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4" name="Rectangle 108"/>
            <p:cNvSpPr>
              <a:spLocks noChangeArrowheads="1"/>
            </p:cNvSpPr>
            <p:nvPr/>
          </p:nvSpPr>
          <p:spPr bwMode="auto">
            <a:xfrm>
              <a:off x="3871" y="3080"/>
              <a:ext cx="2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5" name="Rectangle 109"/>
            <p:cNvSpPr>
              <a:spLocks noChangeArrowheads="1"/>
            </p:cNvSpPr>
            <p:nvPr/>
          </p:nvSpPr>
          <p:spPr bwMode="auto">
            <a:xfrm>
              <a:off x="3719" y="3080"/>
              <a:ext cx="53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  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6" name="Rectangle 110"/>
            <p:cNvSpPr>
              <a:spLocks noChangeArrowheads="1"/>
            </p:cNvSpPr>
            <p:nvPr/>
          </p:nvSpPr>
          <p:spPr bwMode="auto">
            <a:xfrm>
              <a:off x="5480" y="2920"/>
              <a:ext cx="2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7" name="Rectangle 111"/>
            <p:cNvSpPr>
              <a:spLocks noChangeArrowheads="1"/>
            </p:cNvSpPr>
            <p:nvPr/>
          </p:nvSpPr>
          <p:spPr bwMode="auto">
            <a:xfrm>
              <a:off x="5272" y="2920"/>
              <a:ext cx="2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8" name="Rectangle 112"/>
            <p:cNvSpPr>
              <a:spLocks noChangeArrowheads="1"/>
            </p:cNvSpPr>
            <p:nvPr/>
          </p:nvSpPr>
          <p:spPr bwMode="auto">
            <a:xfrm>
              <a:off x="5160" y="2920"/>
              <a:ext cx="2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9" name="Rectangle 113"/>
            <p:cNvSpPr>
              <a:spLocks noChangeArrowheads="1"/>
            </p:cNvSpPr>
            <p:nvPr/>
          </p:nvSpPr>
          <p:spPr bwMode="auto">
            <a:xfrm>
              <a:off x="5048" y="2920"/>
              <a:ext cx="2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0" name="Rectangle 114"/>
            <p:cNvSpPr>
              <a:spLocks noChangeArrowheads="1"/>
            </p:cNvSpPr>
            <p:nvPr/>
          </p:nvSpPr>
          <p:spPr bwMode="auto">
            <a:xfrm>
              <a:off x="4848" y="2920"/>
              <a:ext cx="2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1" name="Rectangle 115"/>
            <p:cNvSpPr>
              <a:spLocks noChangeArrowheads="1"/>
            </p:cNvSpPr>
            <p:nvPr/>
          </p:nvSpPr>
          <p:spPr bwMode="auto">
            <a:xfrm>
              <a:off x="4752" y="2920"/>
              <a:ext cx="2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2" name="Rectangle 116"/>
            <p:cNvSpPr>
              <a:spLocks noChangeArrowheads="1"/>
            </p:cNvSpPr>
            <p:nvPr/>
          </p:nvSpPr>
          <p:spPr bwMode="auto">
            <a:xfrm>
              <a:off x="4736" y="2920"/>
              <a:ext cx="2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3" name="Rectangle 117"/>
            <p:cNvSpPr>
              <a:spLocks noChangeArrowheads="1"/>
            </p:cNvSpPr>
            <p:nvPr/>
          </p:nvSpPr>
          <p:spPr bwMode="auto">
            <a:xfrm>
              <a:off x="4616" y="2920"/>
              <a:ext cx="2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4" name="Rectangle 118"/>
            <p:cNvSpPr>
              <a:spLocks noChangeArrowheads="1"/>
            </p:cNvSpPr>
            <p:nvPr/>
          </p:nvSpPr>
          <p:spPr bwMode="auto">
            <a:xfrm>
              <a:off x="4319" y="2920"/>
              <a:ext cx="53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  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5" name="Rectangle 119"/>
            <p:cNvSpPr>
              <a:spLocks noChangeArrowheads="1"/>
            </p:cNvSpPr>
            <p:nvPr/>
          </p:nvSpPr>
          <p:spPr bwMode="auto">
            <a:xfrm>
              <a:off x="4295" y="2920"/>
              <a:ext cx="2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6" name="Rectangle 120"/>
            <p:cNvSpPr>
              <a:spLocks noChangeArrowheads="1"/>
            </p:cNvSpPr>
            <p:nvPr/>
          </p:nvSpPr>
          <p:spPr bwMode="auto">
            <a:xfrm>
              <a:off x="4183" y="2920"/>
              <a:ext cx="2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7" name="Rectangle 121"/>
            <p:cNvSpPr>
              <a:spLocks noChangeArrowheads="1"/>
            </p:cNvSpPr>
            <p:nvPr/>
          </p:nvSpPr>
          <p:spPr bwMode="auto">
            <a:xfrm>
              <a:off x="3879" y="2920"/>
              <a:ext cx="53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  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8" name="Rectangle 122"/>
            <p:cNvSpPr>
              <a:spLocks noChangeArrowheads="1"/>
            </p:cNvSpPr>
            <p:nvPr/>
          </p:nvSpPr>
          <p:spPr bwMode="auto">
            <a:xfrm>
              <a:off x="3855" y="2920"/>
              <a:ext cx="2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9" name="Rectangle 123"/>
            <p:cNvSpPr>
              <a:spLocks noChangeArrowheads="1"/>
            </p:cNvSpPr>
            <p:nvPr/>
          </p:nvSpPr>
          <p:spPr bwMode="auto">
            <a:xfrm>
              <a:off x="3719" y="2920"/>
              <a:ext cx="53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  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0" name="Rectangle 124"/>
            <p:cNvSpPr>
              <a:spLocks noChangeArrowheads="1"/>
            </p:cNvSpPr>
            <p:nvPr/>
          </p:nvSpPr>
          <p:spPr bwMode="auto">
            <a:xfrm>
              <a:off x="5496" y="3080"/>
              <a:ext cx="53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1" name="Rectangle 125"/>
            <p:cNvSpPr>
              <a:spLocks noChangeArrowheads="1"/>
            </p:cNvSpPr>
            <p:nvPr/>
          </p:nvSpPr>
          <p:spPr bwMode="auto">
            <a:xfrm>
              <a:off x="5288" y="3080"/>
              <a:ext cx="53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q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2" name="Rectangle 126"/>
            <p:cNvSpPr>
              <a:spLocks noChangeArrowheads="1"/>
            </p:cNvSpPr>
            <p:nvPr/>
          </p:nvSpPr>
          <p:spPr bwMode="auto">
            <a:xfrm>
              <a:off x="5064" y="3080"/>
              <a:ext cx="53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3" name="Rectangle 127"/>
            <p:cNvSpPr>
              <a:spLocks noChangeArrowheads="1"/>
            </p:cNvSpPr>
            <p:nvPr/>
          </p:nvSpPr>
          <p:spPr bwMode="auto">
            <a:xfrm>
              <a:off x="4864" y="3080"/>
              <a:ext cx="53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p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4" name="Rectangle 128"/>
            <p:cNvSpPr>
              <a:spLocks noChangeArrowheads="1"/>
            </p:cNvSpPr>
            <p:nvPr/>
          </p:nvSpPr>
          <p:spPr bwMode="auto">
            <a:xfrm>
              <a:off x="4640" y="3080"/>
              <a:ext cx="53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5" name="Rectangle 129"/>
            <p:cNvSpPr>
              <a:spLocks noChangeArrowheads="1"/>
            </p:cNvSpPr>
            <p:nvPr/>
          </p:nvSpPr>
          <p:spPr bwMode="auto">
            <a:xfrm>
              <a:off x="4439" y="3080"/>
              <a:ext cx="53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q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6" name="Rectangle 130"/>
            <p:cNvSpPr>
              <a:spLocks noChangeArrowheads="1"/>
            </p:cNvSpPr>
            <p:nvPr/>
          </p:nvSpPr>
          <p:spPr bwMode="auto">
            <a:xfrm>
              <a:off x="4215" y="3080"/>
              <a:ext cx="53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7" name="Rectangle 131"/>
            <p:cNvSpPr>
              <a:spLocks noChangeArrowheads="1"/>
            </p:cNvSpPr>
            <p:nvPr/>
          </p:nvSpPr>
          <p:spPr bwMode="auto">
            <a:xfrm>
              <a:off x="4015" y="3080"/>
              <a:ext cx="53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p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8" name="Rectangle 132"/>
            <p:cNvSpPr>
              <a:spLocks noChangeArrowheads="1"/>
            </p:cNvSpPr>
            <p:nvPr/>
          </p:nvSpPr>
          <p:spPr bwMode="auto">
            <a:xfrm>
              <a:off x="3767" y="3080"/>
              <a:ext cx="53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9" name="Rectangle 133"/>
            <p:cNvSpPr>
              <a:spLocks noChangeArrowheads="1"/>
            </p:cNvSpPr>
            <p:nvPr/>
          </p:nvSpPr>
          <p:spPr bwMode="auto">
            <a:xfrm>
              <a:off x="3551" y="3080"/>
              <a:ext cx="53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p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0" name="Rectangle 134"/>
            <p:cNvSpPr>
              <a:spLocks noChangeArrowheads="1"/>
            </p:cNvSpPr>
            <p:nvPr/>
          </p:nvSpPr>
          <p:spPr bwMode="auto">
            <a:xfrm>
              <a:off x="5504" y="2920"/>
              <a:ext cx="53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1" name="Rectangle 135"/>
            <p:cNvSpPr>
              <a:spLocks noChangeArrowheads="1"/>
            </p:cNvSpPr>
            <p:nvPr/>
          </p:nvSpPr>
          <p:spPr bwMode="auto">
            <a:xfrm>
              <a:off x="5304" y="2920"/>
              <a:ext cx="53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p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2" name="Rectangle 136"/>
            <p:cNvSpPr>
              <a:spLocks noChangeArrowheads="1"/>
            </p:cNvSpPr>
            <p:nvPr/>
          </p:nvSpPr>
          <p:spPr bwMode="auto">
            <a:xfrm>
              <a:off x="5072" y="2920"/>
              <a:ext cx="53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3" name="Rectangle 137"/>
            <p:cNvSpPr>
              <a:spLocks noChangeArrowheads="1"/>
            </p:cNvSpPr>
            <p:nvPr/>
          </p:nvSpPr>
          <p:spPr bwMode="auto">
            <a:xfrm>
              <a:off x="4872" y="2920"/>
              <a:ext cx="53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q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4" name="Rectangle 138"/>
            <p:cNvSpPr>
              <a:spLocks noChangeArrowheads="1"/>
            </p:cNvSpPr>
            <p:nvPr/>
          </p:nvSpPr>
          <p:spPr bwMode="auto">
            <a:xfrm>
              <a:off x="4640" y="2920"/>
              <a:ext cx="53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5" name="Rectangle 139"/>
            <p:cNvSpPr>
              <a:spLocks noChangeArrowheads="1"/>
            </p:cNvSpPr>
            <p:nvPr/>
          </p:nvSpPr>
          <p:spPr bwMode="auto">
            <a:xfrm>
              <a:off x="4447" y="2920"/>
              <a:ext cx="53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q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6" name="Rectangle 140"/>
            <p:cNvSpPr>
              <a:spLocks noChangeArrowheads="1"/>
            </p:cNvSpPr>
            <p:nvPr/>
          </p:nvSpPr>
          <p:spPr bwMode="auto">
            <a:xfrm>
              <a:off x="4207" y="2920"/>
              <a:ext cx="53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7" name="Rectangle 141"/>
            <p:cNvSpPr>
              <a:spLocks noChangeArrowheads="1"/>
            </p:cNvSpPr>
            <p:nvPr/>
          </p:nvSpPr>
          <p:spPr bwMode="auto">
            <a:xfrm>
              <a:off x="4007" y="2920"/>
              <a:ext cx="53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q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8" name="Rectangle 142"/>
            <p:cNvSpPr>
              <a:spLocks noChangeArrowheads="1"/>
            </p:cNvSpPr>
            <p:nvPr/>
          </p:nvSpPr>
          <p:spPr bwMode="auto">
            <a:xfrm>
              <a:off x="3767" y="2920"/>
              <a:ext cx="53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9" name="Rectangle 143"/>
            <p:cNvSpPr>
              <a:spLocks noChangeArrowheads="1"/>
            </p:cNvSpPr>
            <p:nvPr/>
          </p:nvSpPr>
          <p:spPr bwMode="auto">
            <a:xfrm>
              <a:off x="3551" y="2920"/>
              <a:ext cx="53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q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0" name="Rectangle 144"/>
            <p:cNvSpPr>
              <a:spLocks noChangeArrowheads="1"/>
            </p:cNvSpPr>
            <p:nvPr/>
          </p:nvSpPr>
          <p:spPr bwMode="auto">
            <a:xfrm>
              <a:off x="4095" y="2760"/>
              <a:ext cx="53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p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1" name="Rectangle 145"/>
            <p:cNvSpPr>
              <a:spLocks noChangeArrowheads="1"/>
            </p:cNvSpPr>
            <p:nvPr/>
          </p:nvSpPr>
          <p:spPr bwMode="auto">
            <a:xfrm>
              <a:off x="3887" y="2760"/>
              <a:ext cx="53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p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2" name="Rectangle 146"/>
            <p:cNvSpPr>
              <a:spLocks noChangeArrowheads="1"/>
            </p:cNvSpPr>
            <p:nvPr/>
          </p:nvSpPr>
          <p:spPr bwMode="auto">
            <a:xfrm>
              <a:off x="3679" y="2760"/>
              <a:ext cx="53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p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3" name="Rectangle 147"/>
            <p:cNvSpPr>
              <a:spLocks noChangeArrowheads="1"/>
            </p:cNvSpPr>
            <p:nvPr/>
          </p:nvSpPr>
          <p:spPr bwMode="auto">
            <a:xfrm>
              <a:off x="3479" y="2760"/>
              <a:ext cx="53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q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4" name="Rectangle 148"/>
            <p:cNvSpPr>
              <a:spLocks noChangeArrowheads="1"/>
            </p:cNvSpPr>
            <p:nvPr/>
          </p:nvSpPr>
          <p:spPr bwMode="auto">
            <a:xfrm>
              <a:off x="4079" y="2601"/>
              <a:ext cx="53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q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5" name="Rectangle 149"/>
            <p:cNvSpPr>
              <a:spLocks noChangeArrowheads="1"/>
            </p:cNvSpPr>
            <p:nvPr/>
          </p:nvSpPr>
          <p:spPr bwMode="auto">
            <a:xfrm>
              <a:off x="3887" y="2601"/>
              <a:ext cx="53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p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6" name="Rectangle 150"/>
            <p:cNvSpPr>
              <a:spLocks noChangeArrowheads="1"/>
            </p:cNvSpPr>
            <p:nvPr/>
          </p:nvSpPr>
          <p:spPr bwMode="auto">
            <a:xfrm>
              <a:off x="3679" y="2601"/>
              <a:ext cx="53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p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7" name="Rectangle 151"/>
            <p:cNvSpPr>
              <a:spLocks noChangeArrowheads="1"/>
            </p:cNvSpPr>
            <p:nvPr/>
          </p:nvSpPr>
          <p:spPr bwMode="auto">
            <a:xfrm>
              <a:off x="3479" y="2601"/>
              <a:ext cx="53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q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8" name="Rectangle 152"/>
            <p:cNvSpPr>
              <a:spLocks noChangeArrowheads="1"/>
            </p:cNvSpPr>
            <p:nvPr/>
          </p:nvSpPr>
          <p:spPr bwMode="auto">
            <a:xfrm>
              <a:off x="4279" y="2449"/>
              <a:ext cx="53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q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9" name="Rectangle 153"/>
            <p:cNvSpPr>
              <a:spLocks noChangeArrowheads="1"/>
            </p:cNvSpPr>
            <p:nvPr/>
          </p:nvSpPr>
          <p:spPr bwMode="auto">
            <a:xfrm>
              <a:off x="4079" y="2449"/>
              <a:ext cx="53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p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50" name="Rectangle 154"/>
            <p:cNvSpPr>
              <a:spLocks noChangeArrowheads="1"/>
            </p:cNvSpPr>
            <p:nvPr/>
          </p:nvSpPr>
          <p:spPr bwMode="auto">
            <a:xfrm>
              <a:off x="3871" y="2449"/>
              <a:ext cx="53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p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51" name="Rectangle 155"/>
            <p:cNvSpPr>
              <a:spLocks noChangeArrowheads="1"/>
            </p:cNvSpPr>
            <p:nvPr/>
          </p:nvSpPr>
          <p:spPr bwMode="auto">
            <a:xfrm>
              <a:off x="3663" y="2449"/>
              <a:ext cx="53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q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52" name="Rectangle 156"/>
            <p:cNvSpPr>
              <a:spLocks noChangeArrowheads="1"/>
            </p:cNvSpPr>
            <p:nvPr/>
          </p:nvSpPr>
          <p:spPr bwMode="auto">
            <a:xfrm>
              <a:off x="3479" y="2449"/>
              <a:ext cx="53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Arial" pitchFamily="34" charset="0"/>
                </a:rPr>
                <a:t>q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53" name="Rectangle 157"/>
            <p:cNvSpPr>
              <a:spLocks noChangeArrowheads="1"/>
            </p:cNvSpPr>
            <p:nvPr/>
          </p:nvSpPr>
          <p:spPr bwMode="auto">
            <a:xfrm>
              <a:off x="5408" y="3072"/>
              <a:ext cx="6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Symbol" pitchFamily="18" charset="2"/>
                  <a:cs typeface="Arial" pitchFamily="34" charset="0"/>
                </a:rPr>
                <a:t>Ú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54" name="Rectangle 158"/>
            <p:cNvSpPr>
              <a:spLocks noChangeArrowheads="1"/>
            </p:cNvSpPr>
            <p:nvPr/>
          </p:nvSpPr>
          <p:spPr bwMode="auto">
            <a:xfrm>
              <a:off x="5200" y="3072"/>
              <a:ext cx="75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Symbol" pitchFamily="18" charset="2"/>
                  <a:cs typeface="Arial" pitchFamily="34" charset="0"/>
                </a:rPr>
                <a:t>Ø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55" name="Rectangle 159"/>
            <p:cNvSpPr>
              <a:spLocks noChangeArrowheads="1"/>
            </p:cNvSpPr>
            <p:nvPr/>
          </p:nvSpPr>
          <p:spPr bwMode="auto">
            <a:xfrm>
              <a:off x="4976" y="3072"/>
              <a:ext cx="6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Symbol" pitchFamily="18" charset="2"/>
                  <a:cs typeface="Arial" pitchFamily="34" charset="0"/>
                </a:rPr>
                <a:t>Ú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56" name="Rectangle 160"/>
            <p:cNvSpPr>
              <a:spLocks noChangeArrowheads="1"/>
            </p:cNvSpPr>
            <p:nvPr/>
          </p:nvSpPr>
          <p:spPr bwMode="auto">
            <a:xfrm>
              <a:off x="4792" y="3072"/>
              <a:ext cx="75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Symbol" pitchFamily="18" charset="2"/>
                  <a:cs typeface="Arial" pitchFamily="34" charset="0"/>
                </a:rPr>
                <a:t>Ø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57" name="Rectangle 161"/>
            <p:cNvSpPr>
              <a:spLocks noChangeArrowheads="1"/>
            </p:cNvSpPr>
            <p:nvPr/>
          </p:nvSpPr>
          <p:spPr bwMode="auto">
            <a:xfrm>
              <a:off x="4552" y="3072"/>
              <a:ext cx="6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Symbol" pitchFamily="18" charset="2"/>
                  <a:cs typeface="Arial" pitchFamily="34" charset="0"/>
                </a:rPr>
                <a:t>Ú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58" name="Rectangle 162"/>
            <p:cNvSpPr>
              <a:spLocks noChangeArrowheads="1"/>
            </p:cNvSpPr>
            <p:nvPr/>
          </p:nvSpPr>
          <p:spPr bwMode="auto">
            <a:xfrm>
              <a:off x="4367" y="3072"/>
              <a:ext cx="75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Symbol" pitchFamily="18" charset="2"/>
                  <a:cs typeface="Arial" pitchFamily="34" charset="0"/>
                </a:rPr>
                <a:t>Ø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59" name="Rectangle 163"/>
            <p:cNvSpPr>
              <a:spLocks noChangeArrowheads="1"/>
            </p:cNvSpPr>
            <p:nvPr/>
          </p:nvSpPr>
          <p:spPr bwMode="auto">
            <a:xfrm>
              <a:off x="4127" y="3072"/>
              <a:ext cx="6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Symbol" pitchFamily="18" charset="2"/>
                  <a:cs typeface="Arial" pitchFamily="34" charset="0"/>
                </a:rPr>
                <a:t>Ú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60" name="Rectangle 164"/>
            <p:cNvSpPr>
              <a:spLocks noChangeArrowheads="1"/>
            </p:cNvSpPr>
            <p:nvPr/>
          </p:nvSpPr>
          <p:spPr bwMode="auto">
            <a:xfrm>
              <a:off x="3943" y="3072"/>
              <a:ext cx="75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Symbol" pitchFamily="18" charset="2"/>
                  <a:cs typeface="Arial" pitchFamily="34" charset="0"/>
                </a:rPr>
                <a:t>Ø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61" name="Rectangle 165"/>
            <p:cNvSpPr>
              <a:spLocks noChangeArrowheads="1"/>
            </p:cNvSpPr>
            <p:nvPr/>
          </p:nvSpPr>
          <p:spPr bwMode="auto">
            <a:xfrm>
              <a:off x="3655" y="3072"/>
              <a:ext cx="6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Symbol" pitchFamily="18" charset="2"/>
                  <a:cs typeface="Arial" pitchFamily="34" charset="0"/>
                </a:rPr>
                <a:t>Ú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62" name="Rectangle 166"/>
            <p:cNvSpPr>
              <a:spLocks noChangeArrowheads="1"/>
            </p:cNvSpPr>
            <p:nvPr/>
          </p:nvSpPr>
          <p:spPr bwMode="auto">
            <a:xfrm>
              <a:off x="3471" y="3072"/>
              <a:ext cx="75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Symbol" pitchFamily="18" charset="2"/>
                  <a:cs typeface="Arial" pitchFamily="34" charset="0"/>
                </a:rPr>
                <a:t>Ø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63" name="Rectangle 167"/>
            <p:cNvSpPr>
              <a:spLocks noChangeArrowheads="1"/>
            </p:cNvSpPr>
            <p:nvPr/>
          </p:nvSpPr>
          <p:spPr bwMode="auto">
            <a:xfrm>
              <a:off x="5416" y="2912"/>
              <a:ext cx="6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Symbol" pitchFamily="18" charset="2"/>
                  <a:cs typeface="Arial" pitchFamily="34" charset="0"/>
                </a:rPr>
                <a:t>Ú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64" name="Rectangle 168"/>
            <p:cNvSpPr>
              <a:spLocks noChangeArrowheads="1"/>
            </p:cNvSpPr>
            <p:nvPr/>
          </p:nvSpPr>
          <p:spPr bwMode="auto">
            <a:xfrm>
              <a:off x="5200" y="2912"/>
              <a:ext cx="75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Symbol" pitchFamily="18" charset="2"/>
                  <a:cs typeface="Arial" pitchFamily="34" charset="0"/>
                </a:rPr>
                <a:t>Ø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65" name="Rectangle 169"/>
            <p:cNvSpPr>
              <a:spLocks noChangeArrowheads="1"/>
            </p:cNvSpPr>
            <p:nvPr/>
          </p:nvSpPr>
          <p:spPr bwMode="auto">
            <a:xfrm>
              <a:off x="4984" y="2912"/>
              <a:ext cx="6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Symbol" pitchFamily="18" charset="2"/>
                  <a:cs typeface="Arial" pitchFamily="34" charset="0"/>
                </a:rPr>
                <a:t>Ú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66" name="Rectangle 170"/>
            <p:cNvSpPr>
              <a:spLocks noChangeArrowheads="1"/>
            </p:cNvSpPr>
            <p:nvPr/>
          </p:nvSpPr>
          <p:spPr bwMode="auto">
            <a:xfrm>
              <a:off x="4776" y="2912"/>
              <a:ext cx="75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Symbol" pitchFamily="18" charset="2"/>
                  <a:cs typeface="Arial" pitchFamily="34" charset="0"/>
                </a:rPr>
                <a:t>Ø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67" name="Rectangle 171"/>
            <p:cNvSpPr>
              <a:spLocks noChangeArrowheads="1"/>
            </p:cNvSpPr>
            <p:nvPr/>
          </p:nvSpPr>
          <p:spPr bwMode="auto">
            <a:xfrm>
              <a:off x="4552" y="2912"/>
              <a:ext cx="6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Symbol" pitchFamily="18" charset="2"/>
                  <a:cs typeface="Arial" pitchFamily="34" charset="0"/>
                </a:rPr>
                <a:t>Ú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68" name="Rectangle 172"/>
            <p:cNvSpPr>
              <a:spLocks noChangeArrowheads="1"/>
            </p:cNvSpPr>
            <p:nvPr/>
          </p:nvSpPr>
          <p:spPr bwMode="auto">
            <a:xfrm>
              <a:off x="4367" y="2912"/>
              <a:ext cx="75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Symbol" pitchFamily="18" charset="2"/>
                  <a:cs typeface="Arial" pitchFamily="34" charset="0"/>
                </a:rPr>
                <a:t>Ø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69" name="Rectangle 173"/>
            <p:cNvSpPr>
              <a:spLocks noChangeArrowheads="1"/>
            </p:cNvSpPr>
            <p:nvPr/>
          </p:nvSpPr>
          <p:spPr bwMode="auto">
            <a:xfrm>
              <a:off x="4119" y="2912"/>
              <a:ext cx="6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Symbol" pitchFamily="18" charset="2"/>
                  <a:cs typeface="Arial" pitchFamily="34" charset="0"/>
                </a:rPr>
                <a:t>Ú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70" name="Rectangle 174"/>
            <p:cNvSpPr>
              <a:spLocks noChangeArrowheads="1"/>
            </p:cNvSpPr>
            <p:nvPr/>
          </p:nvSpPr>
          <p:spPr bwMode="auto">
            <a:xfrm>
              <a:off x="3927" y="2912"/>
              <a:ext cx="75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Symbol" pitchFamily="18" charset="2"/>
                  <a:cs typeface="Arial" pitchFamily="34" charset="0"/>
                </a:rPr>
                <a:t>Ø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71" name="Rectangle 175"/>
            <p:cNvSpPr>
              <a:spLocks noChangeArrowheads="1"/>
            </p:cNvSpPr>
            <p:nvPr/>
          </p:nvSpPr>
          <p:spPr bwMode="auto">
            <a:xfrm>
              <a:off x="3655" y="2912"/>
              <a:ext cx="6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Symbol" pitchFamily="18" charset="2"/>
                  <a:cs typeface="Arial" pitchFamily="34" charset="0"/>
                </a:rPr>
                <a:t>Ú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72" name="Rectangle 176"/>
            <p:cNvSpPr>
              <a:spLocks noChangeArrowheads="1"/>
            </p:cNvSpPr>
            <p:nvPr/>
          </p:nvSpPr>
          <p:spPr bwMode="auto">
            <a:xfrm>
              <a:off x="3471" y="2912"/>
              <a:ext cx="75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Symbol" pitchFamily="18" charset="2"/>
                  <a:cs typeface="Arial" pitchFamily="34" charset="0"/>
                </a:rPr>
                <a:t>Ø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73" name="Rectangle 177"/>
            <p:cNvSpPr>
              <a:spLocks noChangeArrowheads="1"/>
            </p:cNvSpPr>
            <p:nvPr/>
          </p:nvSpPr>
          <p:spPr bwMode="auto">
            <a:xfrm>
              <a:off x="3999" y="2752"/>
              <a:ext cx="6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Symbol" pitchFamily="18" charset="2"/>
                  <a:cs typeface="Arial" pitchFamily="34" charset="0"/>
                </a:rPr>
                <a:t>Ú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74" name="Rectangle 178"/>
            <p:cNvSpPr>
              <a:spLocks noChangeArrowheads="1"/>
            </p:cNvSpPr>
            <p:nvPr/>
          </p:nvSpPr>
          <p:spPr bwMode="auto">
            <a:xfrm>
              <a:off x="3791" y="2752"/>
              <a:ext cx="6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Symbol" pitchFamily="18" charset="2"/>
                  <a:cs typeface="Arial" pitchFamily="34" charset="0"/>
                </a:rPr>
                <a:t>Ú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75" name="Rectangle 179"/>
            <p:cNvSpPr>
              <a:spLocks noChangeArrowheads="1"/>
            </p:cNvSpPr>
            <p:nvPr/>
          </p:nvSpPr>
          <p:spPr bwMode="auto">
            <a:xfrm>
              <a:off x="3575" y="2752"/>
              <a:ext cx="6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Symbol" pitchFamily="18" charset="2"/>
                  <a:cs typeface="Arial" pitchFamily="34" charset="0"/>
                </a:rPr>
                <a:t>Ú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76" name="Rectangle 180"/>
            <p:cNvSpPr>
              <a:spLocks noChangeArrowheads="1"/>
            </p:cNvSpPr>
            <p:nvPr/>
          </p:nvSpPr>
          <p:spPr bwMode="auto">
            <a:xfrm>
              <a:off x="3999" y="2593"/>
              <a:ext cx="6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Symbol" pitchFamily="18" charset="2"/>
                  <a:cs typeface="Arial" pitchFamily="34" charset="0"/>
                </a:rPr>
                <a:t>Ú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77" name="Rectangle 181"/>
            <p:cNvSpPr>
              <a:spLocks noChangeArrowheads="1"/>
            </p:cNvSpPr>
            <p:nvPr/>
          </p:nvSpPr>
          <p:spPr bwMode="auto">
            <a:xfrm>
              <a:off x="3791" y="2593"/>
              <a:ext cx="6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Symbol" pitchFamily="18" charset="2"/>
                  <a:cs typeface="Arial" pitchFamily="34" charset="0"/>
                </a:rPr>
                <a:t>Ú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78" name="Rectangle 182"/>
            <p:cNvSpPr>
              <a:spLocks noChangeArrowheads="1"/>
            </p:cNvSpPr>
            <p:nvPr/>
          </p:nvSpPr>
          <p:spPr bwMode="auto">
            <a:xfrm>
              <a:off x="3575" y="2593"/>
              <a:ext cx="6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Symbol" pitchFamily="18" charset="2"/>
                  <a:cs typeface="Arial" pitchFamily="34" charset="0"/>
                </a:rPr>
                <a:t>Ú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79" name="Rectangle 183"/>
            <p:cNvSpPr>
              <a:spLocks noChangeArrowheads="1"/>
            </p:cNvSpPr>
            <p:nvPr/>
          </p:nvSpPr>
          <p:spPr bwMode="auto">
            <a:xfrm>
              <a:off x="4191" y="2441"/>
              <a:ext cx="6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Symbol" pitchFamily="18" charset="2"/>
                  <a:cs typeface="Arial" pitchFamily="34" charset="0"/>
                </a:rPr>
                <a:t>Ú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0" name="Rectangle 184"/>
            <p:cNvSpPr>
              <a:spLocks noChangeArrowheads="1"/>
            </p:cNvSpPr>
            <p:nvPr/>
          </p:nvSpPr>
          <p:spPr bwMode="auto">
            <a:xfrm>
              <a:off x="3983" y="2441"/>
              <a:ext cx="6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Symbol" pitchFamily="18" charset="2"/>
                  <a:cs typeface="Arial" pitchFamily="34" charset="0"/>
                </a:rPr>
                <a:t>Ú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1" name="Rectangle 185"/>
            <p:cNvSpPr>
              <a:spLocks noChangeArrowheads="1"/>
            </p:cNvSpPr>
            <p:nvPr/>
          </p:nvSpPr>
          <p:spPr bwMode="auto">
            <a:xfrm>
              <a:off x="3775" y="2441"/>
              <a:ext cx="6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Symbol" pitchFamily="18" charset="2"/>
                  <a:cs typeface="Arial" pitchFamily="34" charset="0"/>
                </a:rPr>
                <a:t>Ú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2" name="Rectangle 186"/>
            <p:cNvSpPr>
              <a:spLocks noChangeArrowheads="1"/>
            </p:cNvSpPr>
            <p:nvPr/>
          </p:nvSpPr>
          <p:spPr bwMode="auto">
            <a:xfrm>
              <a:off x="3575" y="2441"/>
              <a:ext cx="6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3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Symbol" pitchFamily="18" charset="2"/>
                  <a:cs typeface="Arial" pitchFamily="34" charset="0"/>
                </a:rPr>
                <a:t>Ú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9" name="Rectangle 188"/>
          <p:cNvSpPr/>
          <p:nvPr/>
        </p:nvSpPr>
        <p:spPr>
          <a:xfrm>
            <a:off x="609600" y="6211669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P. Bertolazzi, G. Felici, P. Festa, G. Lancia. </a:t>
            </a:r>
            <a:r>
              <a:rPr lang="en-US" dirty="0" smtClean="0"/>
              <a:t>Logic classification and feature selection for biomedical data, Computer and Mathematics, 2008.</a:t>
            </a:r>
            <a:endParaRPr lang="it-IT" dirty="0"/>
          </a:p>
        </p:txBody>
      </p:sp>
      <p:sp>
        <p:nvSpPr>
          <p:cNvPr id="186" name="Slide Number Placeholder 18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914400"/>
          </a:xfrm>
        </p:spPr>
        <p:txBody>
          <a:bodyPr/>
          <a:lstStyle/>
          <a:p>
            <a:pPr eaLnBrk="1" hangingPunct="1"/>
            <a:r>
              <a:rPr lang="it-IT" dirty="0" smtClean="0"/>
              <a:t>Acute Leukemia data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081102" y="2332927"/>
            <a:ext cx="4986698" cy="3970337"/>
            <a:chOff x="4081102" y="2125663"/>
            <a:chExt cx="4986698" cy="3970337"/>
          </a:xfrm>
        </p:grpSpPr>
        <p:pic>
          <p:nvPicPr>
            <p:cNvPr id="25606" name="Picture 5"/>
            <p:cNvPicPr>
              <a:picLocks noChangeAspect="1" noChangeArrowheads="1"/>
            </p:cNvPicPr>
            <p:nvPr/>
          </p:nvPicPr>
          <p:blipFill>
            <a:blip r:embed="rId2"/>
            <a:srcRect l="3754" t="1054" r="2661"/>
            <a:stretch>
              <a:fillRect/>
            </a:stretch>
          </p:blipFill>
          <p:spPr bwMode="auto">
            <a:xfrm>
              <a:off x="4081102" y="2125663"/>
              <a:ext cx="4986698" cy="3970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8" name="Rectangle 8"/>
            <p:cNvSpPr>
              <a:spLocks noChangeArrowheads="1"/>
            </p:cNvSpPr>
            <p:nvPr/>
          </p:nvSpPr>
          <p:spPr bwMode="auto">
            <a:xfrm>
              <a:off x="4837694" y="5402437"/>
              <a:ext cx="1816958" cy="403138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09" name="Rectangle 9"/>
            <p:cNvSpPr>
              <a:spLocks noChangeArrowheads="1"/>
            </p:cNvSpPr>
            <p:nvPr/>
          </p:nvSpPr>
          <p:spPr bwMode="auto">
            <a:xfrm>
              <a:off x="5132950" y="5782863"/>
              <a:ext cx="505341" cy="7949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5666681" y="5782863"/>
              <a:ext cx="505341" cy="7949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11" name="Rectangle 11"/>
            <p:cNvSpPr>
              <a:spLocks noChangeArrowheads="1"/>
            </p:cNvSpPr>
            <p:nvPr/>
          </p:nvSpPr>
          <p:spPr bwMode="auto">
            <a:xfrm>
              <a:off x="6189057" y="5782863"/>
              <a:ext cx="505341" cy="7949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12" name="Rectangle 12"/>
            <p:cNvSpPr>
              <a:spLocks noChangeArrowheads="1"/>
            </p:cNvSpPr>
            <p:nvPr/>
          </p:nvSpPr>
          <p:spPr bwMode="auto">
            <a:xfrm>
              <a:off x="4604897" y="5782863"/>
              <a:ext cx="505341" cy="7949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609600" y="1447800"/>
            <a:ext cx="7772400" cy="51602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Golub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microarray dataset (Science, 1999)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09600" y="1502664"/>
            <a:ext cx="3352800" cy="51602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microarray data have 72 samples with 7129 gene expression values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contain 25 Acute Myeloid Leukemia and 47 Acute Lymphoblastic Leukemia samples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formulas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dataset has been </a:t>
            </a:r>
            <a:r>
              <a:rPr lang="en-US" sz="2800" dirty="0" err="1" smtClean="0"/>
              <a:t>discretized</a:t>
            </a:r>
            <a:r>
              <a:rPr lang="en-US" sz="2800" dirty="0" smtClean="0"/>
              <a:t> and the logic formulas have been evaluated. Those formulas are in the form:</a:t>
            </a:r>
          </a:p>
          <a:p>
            <a:pPr lvl="2">
              <a:buNone/>
            </a:pPr>
            <a:r>
              <a:rPr lang="en-US" sz="2000" dirty="0" smtClean="0"/>
              <a:t>	</a:t>
            </a:r>
            <a:r>
              <a:rPr lang="en-US" sz="2000" i="1" dirty="0" smtClean="0"/>
              <a:t>IF p(4196) &gt; 3.435 AND p(6041) &gt; 3.004 THEN class1,</a:t>
            </a:r>
          </a:p>
          <a:p>
            <a:pPr lvl="2">
              <a:buNone/>
            </a:pPr>
            <a:r>
              <a:rPr lang="en-US" sz="2000" i="1" dirty="0" smtClean="0"/>
              <a:t>	IF p(6573) &lt; 2.059 AND p(6685) &gt; 2.794 THEN class1,</a:t>
            </a:r>
          </a:p>
          <a:p>
            <a:pPr lvl="2">
              <a:buNone/>
            </a:pPr>
            <a:r>
              <a:rPr lang="en-US" sz="2000" i="1" dirty="0" smtClean="0"/>
              <a:t>	IF p(1144) &gt; 2.385 AND p(4373) &lt; 3.190 THEN class − 1,</a:t>
            </a:r>
          </a:p>
          <a:p>
            <a:pPr lvl="2">
              <a:buNone/>
            </a:pPr>
            <a:r>
              <a:rPr lang="en-US" sz="2000" i="1" dirty="0" smtClean="0"/>
              <a:t>	IF p(4847) &lt; 3.006 AND p(6376) &lt; 2.492 THEN class − 1,</a:t>
            </a:r>
          </a:p>
          <a:p>
            <a:pPr>
              <a:buNone/>
            </a:pPr>
            <a:r>
              <a:rPr lang="en-US" sz="2800" dirty="0" smtClean="0"/>
              <a:t>	where p(</a:t>
            </a:r>
            <a:r>
              <a:rPr lang="en-US" sz="2800" dirty="0" err="1" smtClean="0"/>
              <a:t>i</a:t>
            </a:r>
            <a:r>
              <a:rPr lang="en-US" sz="2800" dirty="0" smtClean="0"/>
              <a:t>) represents the </a:t>
            </a:r>
            <a:r>
              <a:rPr lang="en-US" sz="2800" dirty="0" err="1" smtClean="0"/>
              <a:t>i-th</a:t>
            </a:r>
            <a:r>
              <a:rPr lang="en-US" sz="2800" dirty="0" smtClean="0"/>
              <a:t> probe. </a:t>
            </a:r>
          </a:p>
          <a:p>
            <a:r>
              <a:rPr lang="en-US" sz="2800" dirty="0" smtClean="0"/>
              <a:t>The knowledge region for each class, are those given by the intersection of all chosen formulas.</a:t>
            </a:r>
          </a:p>
          <a:p>
            <a:endParaRPr lang="it-IT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accuracy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Leave one out cross validation used for </a:t>
            </a:r>
            <a:r>
              <a:rPr lang="en-US" sz="2800" dirty="0" err="1" smtClean="0"/>
              <a:t>ReGEC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The </a:t>
            </a:r>
            <a:r>
              <a:rPr lang="en-US" sz="2800" dirty="0" err="1" smtClean="0"/>
              <a:t>ReGEC</a:t>
            </a:r>
            <a:r>
              <a:rPr lang="en-US" sz="2800" dirty="0" smtClean="0"/>
              <a:t> method with prior knowledge found with LF becomes fully accurate on the dataset.</a:t>
            </a:r>
          </a:p>
          <a:p>
            <a:endParaRPr lang="it-IT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57350"/>
            <a:ext cx="7980857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Microarray experiments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Results regard its performance in terms of classification accuracy.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717" r="4008"/>
          <a:stretch>
            <a:fillRect/>
          </a:stretch>
        </p:blipFill>
        <p:spPr bwMode="auto">
          <a:xfrm>
            <a:off x="457200" y="2209800"/>
            <a:ext cx="852345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5310" r="6195" b="10732"/>
          <a:stretch>
            <a:fillRect/>
          </a:stretch>
        </p:blipFill>
        <p:spPr bwMode="auto">
          <a:xfrm>
            <a:off x="609041" y="1756090"/>
            <a:ext cx="8230718" cy="205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results</a:t>
            </a:r>
            <a:endParaRPr lang="it-IT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LF method is more accurate than TSP in three cases out of five.</a:t>
            </a:r>
          </a:p>
          <a:p>
            <a:r>
              <a:rPr lang="en-US" dirty="0" smtClean="0"/>
              <a:t>In all cases, LF-</a:t>
            </a:r>
            <a:r>
              <a:rPr lang="en-US" dirty="0" err="1" smtClean="0"/>
              <a:t>ReGEC</a:t>
            </a:r>
            <a:r>
              <a:rPr lang="en-US" dirty="0" smtClean="0"/>
              <a:t>, produces equal or higher accuracy results.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Microarrays experiments produce challenging datasets.</a:t>
            </a:r>
          </a:p>
          <a:p>
            <a:r>
              <a:rPr lang="en-US" dirty="0" smtClean="0"/>
              <a:t>Available classification methods provide results affected by noisy and incomplete data.</a:t>
            </a:r>
          </a:p>
          <a:p>
            <a:r>
              <a:rPr lang="en-US" dirty="0" smtClean="0"/>
              <a:t>RNA-</a:t>
            </a:r>
            <a:r>
              <a:rPr lang="en-US" dirty="0" err="1" smtClean="0"/>
              <a:t>seq</a:t>
            </a:r>
            <a:r>
              <a:rPr lang="en-US" dirty="0" smtClean="0"/>
              <a:t> whole genome sequencing facilities will shortly provide even harder problems.</a:t>
            </a:r>
          </a:p>
          <a:p>
            <a:r>
              <a:rPr lang="en-US" dirty="0" err="1" smtClean="0"/>
              <a:t>Omics</a:t>
            </a:r>
            <a:r>
              <a:rPr lang="en-US" dirty="0" smtClean="0"/>
              <a:t> sciences are an infinite source of problems in which decisions are based on incomplete and uncertain data.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expression process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74344" y="1524000"/>
            <a:ext cx="8531352" cy="4495800"/>
          </a:xfrm>
        </p:spPr>
        <p:txBody>
          <a:bodyPr/>
          <a:lstStyle/>
          <a:p>
            <a:r>
              <a:rPr lang="en-US" dirty="0" smtClean="0"/>
              <a:t>The genetic information of </a:t>
            </a:r>
            <a:r>
              <a:rPr lang="en-US" dirty="0" smtClean="0"/>
              <a:t>an organism </a:t>
            </a:r>
            <a:r>
              <a:rPr lang="en-US" dirty="0" smtClean="0"/>
              <a:t>is stored in a string composed of 4 letters (nucleotides).</a:t>
            </a:r>
          </a:p>
          <a:p>
            <a:r>
              <a:rPr lang="en-US" dirty="0" smtClean="0"/>
              <a:t>These strings form the DNA molecules that compose the genome of an organism.</a:t>
            </a:r>
          </a:p>
          <a:p>
            <a:r>
              <a:rPr lang="en-US" dirty="0" smtClean="0"/>
              <a:t>The genome contains segments of DNA that encode genes.</a:t>
            </a:r>
          </a:p>
          <a:p>
            <a:r>
              <a:rPr lang="en-US" dirty="0" smtClean="0"/>
              <a:t>Genes are transcribed in messenger RNA and translated to form proteins.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expression process</a:t>
            </a:r>
            <a:endParaRPr lang="it-IT" dirty="0"/>
          </a:p>
        </p:txBody>
      </p:sp>
      <p:grpSp>
        <p:nvGrpSpPr>
          <p:cNvPr id="50" name="Group 49"/>
          <p:cNvGrpSpPr/>
          <p:nvPr/>
        </p:nvGrpSpPr>
        <p:grpSpPr>
          <a:xfrm>
            <a:off x="109970" y="1691045"/>
            <a:ext cx="8903238" cy="4785955"/>
            <a:chOff x="304800" y="1066800"/>
            <a:chExt cx="8903238" cy="4785955"/>
          </a:xfrm>
        </p:grpSpPr>
        <p:sp>
          <p:nvSpPr>
            <p:cNvPr id="4" name="Flowchart: Alternate Process 3"/>
            <p:cNvSpPr/>
            <p:nvPr/>
          </p:nvSpPr>
          <p:spPr>
            <a:xfrm>
              <a:off x="381000" y="2209800"/>
              <a:ext cx="2128758" cy="1143000"/>
            </a:xfrm>
            <a:prstGeom prst="flowChartAlternateProcess">
              <a:avLst/>
            </a:prstGeom>
            <a:solidFill>
              <a:srgbClr val="7030A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DNA</a:t>
              </a:r>
              <a:endParaRPr lang="it-IT" sz="2800" dirty="0"/>
            </a:p>
          </p:txBody>
        </p:sp>
        <p:sp>
          <p:nvSpPr>
            <p:cNvPr id="5" name="Flowchart: Alternate Process 4"/>
            <p:cNvSpPr/>
            <p:nvPr/>
          </p:nvSpPr>
          <p:spPr>
            <a:xfrm>
              <a:off x="3662442" y="1066800"/>
              <a:ext cx="2128758" cy="1143000"/>
            </a:xfrm>
            <a:prstGeom prst="flowChartAlternateProcess">
              <a:avLst/>
            </a:prstGeom>
            <a:solidFill>
              <a:schemeClr val="accent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mRNA</a:t>
              </a:r>
              <a:endParaRPr lang="it-IT" sz="2800" dirty="0"/>
            </a:p>
          </p:txBody>
        </p:sp>
        <p:sp>
          <p:nvSpPr>
            <p:cNvPr id="6" name="Flowchart: Alternate Process 5"/>
            <p:cNvSpPr/>
            <p:nvPr/>
          </p:nvSpPr>
          <p:spPr>
            <a:xfrm>
              <a:off x="6939042" y="2209800"/>
              <a:ext cx="2128758" cy="1143000"/>
            </a:xfrm>
            <a:prstGeom prst="flowChartAlternateProcess">
              <a:avLst/>
            </a:prstGeom>
            <a:solidFill>
              <a:schemeClr val="accent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Protein</a:t>
              </a:r>
              <a:endParaRPr lang="it-IT" sz="2800" dirty="0"/>
            </a:p>
          </p:txBody>
        </p:sp>
        <p:sp>
          <p:nvSpPr>
            <p:cNvPr id="7" name="Flowchart: Alternate Process 6"/>
            <p:cNvSpPr/>
            <p:nvPr/>
          </p:nvSpPr>
          <p:spPr>
            <a:xfrm>
              <a:off x="6553200" y="4495800"/>
              <a:ext cx="2128758" cy="1143000"/>
            </a:xfrm>
            <a:prstGeom prst="flowChartAlternateProcess">
              <a:avLst/>
            </a:prstGeom>
            <a:solidFill>
              <a:schemeClr val="accent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Protein </a:t>
              </a:r>
              <a:br>
                <a:rPr lang="en-US" sz="2800" dirty="0" smtClean="0"/>
              </a:br>
              <a:r>
                <a:rPr lang="en-US" sz="2800" dirty="0" smtClean="0"/>
                <a:t>structure</a:t>
              </a:r>
              <a:endParaRPr lang="it-IT" sz="2800" dirty="0"/>
            </a:p>
          </p:txBody>
        </p:sp>
        <p:sp>
          <p:nvSpPr>
            <p:cNvPr id="8" name="Flowchart: Alternate Process 7"/>
            <p:cNvSpPr/>
            <p:nvPr/>
          </p:nvSpPr>
          <p:spPr>
            <a:xfrm>
              <a:off x="2748042" y="4495800"/>
              <a:ext cx="2128758" cy="1143000"/>
            </a:xfrm>
            <a:prstGeom prst="flowChartAlternateProcess">
              <a:avLst/>
            </a:prstGeom>
            <a:solidFill>
              <a:schemeClr val="accent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Protein</a:t>
              </a:r>
              <a:br>
                <a:rPr lang="en-US" sz="2800" dirty="0" smtClean="0"/>
              </a:br>
              <a:r>
                <a:rPr lang="en-US" sz="2800" dirty="0" smtClean="0"/>
                <a:t>function</a:t>
              </a:r>
              <a:endParaRPr lang="it-IT" sz="2800" dirty="0"/>
            </a:p>
          </p:txBody>
        </p:sp>
        <p:cxnSp>
          <p:nvCxnSpPr>
            <p:cNvPr id="12" name="Straight Arrow Connector 11"/>
            <p:cNvCxnSpPr>
              <a:stCxn id="5" idx="3"/>
              <a:endCxn id="6" idx="1"/>
            </p:cNvCxnSpPr>
            <p:nvPr/>
          </p:nvCxnSpPr>
          <p:spPr>
            <a:xfrm>
              <a:off x="5791200" y="1638300"/>
              <a:ext cx="1147842" cy="11430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6" idx="2"/>
              <a:endCxn id="7" idx="0"/>
            </p:cNvCxnSpPr>
            <p:nvPr/>
          </p:nvCxnSpPr>
          <p:spPr>
            <a:xfrm rot="5400000">
              <a:off x="7239000" y="3731379"/>
              <a:ext cx="1143000" cy="38584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1"/>
              <a:endCxn id="8" idx="3"/>
            </p:cNvCxnSpPr>
            <p:nvPr/>
          </p:nvCxnSpPr>
          <p:spPr>
            <a:xfrm rot="10800000">
              <a:off x="4876800" y="5067300"/>
              <a:ext cx="16764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0"/>
              <a:endCxn id="4" idx="2"/>
            </p:cNvCxnSpPr>
            <p:nvPr/>
          </p:nvCxnSpPr>
          <p:spPr>
            <a:xfrm rot="16200000" flipV="1">
              <a:off x="2057400" y="2740779"/>
              <a:ext cx="1143000" cy="236704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04800" y="4114800"/>
              <a:ext cx="173477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Cell structure</a:t>
              </a:r>
              <a:endParaRPr lang="it-IT" sz="2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04800" y="4441567"/>
              <a:ext cx="149201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Replication</a:t>
              </a:r>
              <a:endParaRPr lang="it-IT" sz="2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4800" y="5095101"/>
              <a:ext cx="40748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…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4800" y="4768334"/>
              <a:ext cx="93416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Repair</a:t>
              </a:r>
              <a:endParaRPr lang="it-IT" sz="2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4800" y="5421868"/>
              <a:ext cx="157447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Metabolism</a:t>
              </a:r>
              <a:endParaRPr lang="it-IT" sz="22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543800" y="3429000"/>
              <a:ext cx="166423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Modification</a:t>
              </a:r>
            </a:p>
            <a:p>
              <a:r>
                <a:rPr lang="en-US" sz="2200" dirty="0" smtClean="0"/>
                <a:t>and folding</a:t>
              </a:r>
              <a:endParaRPr lang="it-IT" sz="2200" dirty="0"/>
            </a:p>
          </p:txBody>
        </p:sp>
        <p:cxnSp>
          <p:nvCxnSpPr>
            <p:cNvPr id="34" name="Straight Arrow Connector 33"/>
            <p:cNvCxnSpPr>
              <a:stCxn id="8" idx="1"/>
              <a:endCxn id="21" idx="3"/>
            </p:cNvCxnSpPr>
            <p:nvPr/>
          </p:nvCxnSpPr>
          <p:spPr>
            <a:xfrm rot="10800000">
              <a:off x="2039570" y="4330244"/>
              <a:ext cx="708472" cy="73705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8" idx="1"/>
              <a:endCxn id="22" idx="3"/>
            </p:cNvCxnSpPr>
            <p:nvPr/>
          </p:nvCxnSpPr>
          <p:spPr>
            <a:xfrm rot="10800000">
              <a:off x="1796812" y="4657012"/>
              <a:ext cx="951230" cy="41028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8" idx="1"/>
              <a:endCxn id="24" idx="3"/>
            </p:cNvCxnSpPr>
            <p:nvPr/>
          </p:nvCxnSpPr>
          <p:spPr>
            <a:xfrm rot="10800000">
              <a:off x="1238966" y="4983778"/>
              <a:ext cx="1509076" cy="8352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8" idx="1"/>
              <a:endCxn id="25" idx="3"/>
            </p:cNvCxnSpPr>
            <p:nvPr/>
          </p:nvCxnSpPr>
          <p:spPr>
            <a:xfrm rot="10800000" flipV="1">
              <a:off x="1879270" y="5067300"/>
              <a:ext cx="868772" cy="5700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2808605" y="3581400"/>
              <a:ext cx="206819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Regulation of</a:t>
              </a:r>
            </a:p>
            <a:p>
              <a:r>
                <a:rPr lang="en-US" sz="2200" dirty="0" smtClean="0"/>
                <a:t>gene expression</a:t>
              </a:r>
              <a:endParaRPr lang="it-IT" sz="2200" dirty="0"/>
            </a:p>
          </p:txBody>
        </p:sp>
        <p:sp>
          <p:nvSpPr>
            <p:cNvPr id="44" name="TextBox 43"/>
            <p:cNvSpPr txBox="1"/>
            <p:nvPr/>
          </p:nvSpPr>
          <p:spPr>
            <a:xfrm rot="18874497">
              <a:off x="2244189" y="2284479"/>
              <a:ext cx="171527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Transcription</a:t>
              </a:r>
              <a:endParaRPr lang="it-IT" sz="2200" dirty="0"/>
            </a:p>
          </p:txBody>
        </p:sp>
        <p:sp>
          <p:nvSpPr>
            <p:cNvPr id="45" name="TextBox 44"/>
            <p:cNvSpPr txBox="1"/>
            <p:nvPr/>
          </p:nvSpPr>
          <p:spPr>
            <a:xfrm rot="2739489">
              <a:off x="5629165" y="1693377"/>
              <a:ext cx="148604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Translation</a:t>
              </a:r>
              <a:endParaRPr lang="it-IT" sz="2200" dirty="0"/>
            </a:p>
          </p:txBody>
        </p:sp>
        <p:cxnSp>
          <p:nvCxnSpPr>
            <p:cNvPr id="47" name="Straight Arrow Connector 46"/>
            <p:cNvCxnSpPr>
              <a:stCxn id="4" idx="3"/>
              <a:endCxn id="5" idx="1"/>
            </p:cNvCxnSpPr>
            <p:nvPr/>
          </p:nvCxnSpPr>
          <p:spPr>
            <a:xfrm flipV="1">
              <a:off x="2509758" y="1638300"/>
              <a:ext cx="1152684" cy="11430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Microarrays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077200" cy="5160264"/>
          </a:xfrm>
        </p:spPr>
        <p:txBody>
          <a:bodyPr/>
          <a:lstStyle/>
          <a:p>
            <a:r>
              <a:rPr lang="en-US" dirty="0" smtClean="0"/>
              <a:t>DNA is present in nearly all cells of an organism, but these are not all the same.</a:t>
            </a:r>
          </a:p>
          <a:p>
            <a:r>
              <a:rPr lang="en-US" dirty="0" smtClean="0"/>
              <a:t>Many differences are due to the different subset of genes that are expressed in the different cell types.</a:t>
            </a:r>
          </a:p>
          <a:p>
            <a:r>
              <a:rPr lang="en-US" dirty="0" smtClean="0"/>
              <a:t>Microarrays permit the detection of abundance of various mRNA molecules in a cell.</a:t>
            </a:r>
          </a:p>
          <a:p>
            <a:r>
              <a:rPr lang="en-US" dirty="0" smtClean="0"/>
              <a:t>The abundance of each mRNA can provide information on the corresponding protein.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microarrays work?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45336"/>
            <a:ext cx="5943600" cy="5160264"/>
          </a:xfrm>
        </p:spPr>
        <p:txBody>
          <a:bodyPr>
            <a:normAutofit/>
          </a:bodyPr>
          <a:lstStyle/>
          <a:p>
            <a:r>
              <a:rPr lang="en-US" dirty="0" smtClean="0"/>
              <a:t>DNA microarrays are typically glass slides on which is printed a series of spots (tens of thousands) of DNA. </a:t>
            </a:r>
          </a:p>
          <a:p>
            <a:r>
              <a:rPr lang="en-US" dirty="0" smtClean="0"/>
              <a:t>Each spot corresponds to some portion of a known gene or predicted open reading frame. </a:t>
            </a:r>
          </a:p>
          <a:p>
            <a:r>
              <a:rPr lang="en-US" dirty="0" smtClean="0"/>
              <a:t>Each spot should identify the expression level of mRNA  transcript by a gene.</a:t>
            </a:r>
          </a:p>
          <a:p>
            <a:endParaRPr lang="it-IT" dirty="0"/>
          </a:p>
        </p:txBody>
      </p:sp>
      <p:grpSp>
        <p:nvGrpSpPr>
          <p:cNvPr id="6" name="Group 5"/>
          <p:cNvGrpSpPr/>
          <p:nvPr/>
        </p:nvGrpSpPr>
        <p:grpSpPr>
          <a:xfrm>
            <a:off x="6843183" y="1676400"/>
            <a:ext cx="2148417" cy="4191000"/>
            <a:chOff x="6843183" y="1143000"/>
            <a:chExt cx="2148417" cy="4191000"/>
          </a:xfrm>
        </p:grpSpPr>
        <p:pic>
          <p:nvPicPr>
            <p:cNvPr id="4" name="Picture 2" descr=" Example of microarray hybridization figure 1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6843183" y="1143000"/>
              <a:ext cx="2148417" cy="2133600"/>
            </a:xfrm>
            <a:prstGeom prst="rect">
              <a:avLst/>
            </a:prstGeom>
            <a:noFill/>
          </p:spPr>
        </p:pic>
        <p:pic>
          <p:nvPicPr>
            <p:cNvPr id="5" name="Picture 2" descr=" Example of microarray hybridization figure 1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6843183" y="3200400"/>
              <a:ext cx="2148417" cy="2133600"/>
            </a:xfrm>
            <a:prstGeom prst="rect">
              <a:avLst/>
            </a:prstGeom>
            <a:noFill/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images to data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45336"/>
            <a:ext cx="8229600" cy="5160264"/>
          </a:xfrm>
        </p:spPr>
        <p:txBody>
          <a:bodyPr>
            <a:normAutofit/>
          </a:bodyPr>
          <a:lstStyle/>
          <a:p>
            <a:r>
              <a:rPr lang="en-US" sz="2900" dirty="0" smtClean="0"/>
              <a:t>The raw data are digital images.</a:t>
            </a:r>
          </a:p>
          <a:p>
            <a:r>
              <a:rPr lang="en-US" sz="2900" dirty="0" smtClean="0"/>
              <a:t>To obtain information about expression levels, each spot is identified and its intensity measured.</a:t>
            </a:r>
          </a:p>
          <a:p>
            <a:endParaRPr lang="it-IT" sz="29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838200" y="3124200"/>
            <a:ext cx="2453217" cy="3259723"/>
            <a:chOff x="838200" y="3217277"/>
            <a:chExt cx="2453217" cy="3259723"/>
          </a:xfrm>
        </p:grpSpPr>
        <p:grpSp>
          <p:nvGrpSpPr>
            <p:cNvPr id="22" name="Group 21"/>
            <p:cNvGrpSpPr/>
            <p:nvPr/>
          </p:nvGrpSpPr>
          <p:grpSpPr>
            <a:xfrm>
              <a:off x="838200" y="4038600"/>
              <a:ext cx="2453217" cy="2438400"/>
              <a:chOff x="838200" y="4038600"/>
              <a:chExt cx="2453217" cy="2438400"/>
            </a:xfrm>
          </p:grpSpPr>
          <p:pic>
            <p:nvPicPr>
              <p:cNvPr id="5" name="Picture 2" descr=" Example of microarray hybridization figure 1">
                <a:hlinkClick r:id="rId2"/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838200" y="4038600"/>
                <a:ext cx="2148417" cy="2133600"/>
              </a:xfrm>
              <a:prstGeom prst="rect">
                <a:avLst/>
              </a:prstGeom>
              <a:noFill/>
            </p:spPr>
          </p:pic>
          <p:pic>
            <p:nvPicPr>
              <p:cNvPr id="6" name="Picture 2" descr=" Example of microarray hybridization figure 1">
                <a:hlinkClick r:id="rId2"/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990600" y="4191000"/>
                <a:ext cx="2148417" cy="2133600"/>
              </a:xfrm>
              <a:prstGeom prst="rect">
                <a:avLst/>
              </a:prstGeom>
              <a:noFill/>
            </p:spPr>
          </p:pic>
          <p:pic>
            <p:nvPicPr>
              <p:cNvPr id="7" name="Picture 2" descr=" Example of microarray hybridization figure 1">
                <a:hlinkClick r:id="rId2"/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1143000" y="4343400"/>
                <a:ext cx="2148417" cy="2133600"/>
              </a:xfrm>
              <a:prstGeom prst="rect">
                <a:avLst/>
              </a:prstGeom>
              <a:noFill/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1397798" y="3217277"/>
              <a:ext cx="133402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/>
                <a:t>Raw data</a:t>
              </a:r>
              <a:endParaRPr lang="it-IT" sz="2200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997372" y="3124200"/>
            <a:ext cx="1877437" cy="3716923"/>
            <a:chOff x="3733800" y="3217277"/>
            <a:chExt cx="1877437" cy="3716923"/>
          </a:xfrm>
        </p:grpSpPr>
        <p:sp>
          <p:nvSpPr>
            <p:cNvPr id="16" name="TextBox 15"/>
            <p:cNvSpPr txBox="1"/>
            <p:nvPr/>
          </p:nvSpPr>
          <p:spPr>
            <a:xfrm>
              <a:off x="3733800" y="3217277"/>
              <a:ext cx="187743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/>
                <a:t>Spot matrices</a:t>
              </a:r>
              <a:endParaRPr lang="it-IT" sz="2200" b="1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3856278" y="3657600"/>
              <a:ext cx="1632480" cy="3276600"/>
              <a:chOff x="3962400" y="3657600"/>
              <a:chExt cx="1632480" cy="3276600"/>
            </a:xfrm>
          </p:grpSpPr>
          <p:pic>
            <p:nvPicPr>
              <p:cNvPr id="32769" name="Picture 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962400" y="3657600"/>
                <a:ext cx="1327680" cy="297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117776" y="3810000"/>
                <a:ext cx="1327680" cy="297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267200" y="3962400"/>
                <a:ext cx="1327680" cy="297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6" name="Group 25"/>
          <p:cNvGrpSpPr/>
          <p:nvPr/>
        </p:nvGrpSpPr>
        <p:grpSpPr>
          <a:xfrm>
            <a:off x="6580763" y="3124200"/>
            <a:ext cx="2191626" cy="3733800"/>
            <a:chOff x="6580763" y="3048000"/>
            <a:chExt cx="2191626" cy="3733800"/>
          </a:xfrm>
        </p:grpSpPr>
        <p:sp>
          <p:nvSpPr>
            <p:cNvPr id="17" name="TextBox 16"/>
            <p:cNvSpPr txBox="1"/>
            <p:nvPr/>
          </p:nvSpPr>
          <p:spPr>
            <a:xfrm>
              <a:off x="6580763" y="3048000"/>
              <a:ext cx="219162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 smtClean="0"/>
                <a:t>Gene expression</a:t>
              </a:r>
              <a:br>
                <a:rPr lang="en-US" sz="2200" b="1" dirty="0" smtClean="0"/>
              </a:br>
              <a:r>
                <a:rPr lang="en-US" sz="2200" b="1" dirty="0" smtClean="0"/>
                <a:t>data matrix</a:t>
              </a:r>
              <a:endParaRPr lang="it-IT" sz="2200" b="1" dirty="0"/>
            </a:p>
          </p:txBody>
        </p:sp>
        <p:pic>
          <p:nvPicPr>
            <p:cNvPr id="20" name="Picture 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012736" y="3810000"/>
              <a:ext cx="132768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Right Arrow 26"/>
          <p:cNvSpPr/>
          <p:nvPr/>
        </p:nvSpPr>
        <p:spPr>
          <a:xfrm>
            <a:off x="3429000" y="5105400"/>
            <a:ext cx="533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ight Arrow 27"/>
          <p:cNvSpPr/>
          <p:nvPr/>
        </p:nvSpPr>
        <p:spPr>
          <a:xfrm>
            <a:off x="6096000" y="5105400"/>
            <a:ext cx="533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&#10;\begin{array}{llll}&#10;    &amp;\begin{array}{cl} min\\{u,\gamma,y,s,v,z_1,\ldots,z_l}\end{array} &amp;\nu e'y+e's+\sigma \sum^{l}_{i=1}z_i  &amp; \\&#10;    &amp;s.t. &amp;D(K(\Gamma,\Gamma^T)u-\gamma e)+y &amp;\geq e,\\&#10;    &amp; &amp;-s \leq u \leq s,\; y &amp;\geq 0,\\&#10;    &amp; &amp;K(x_i',\Gamma^T)u-\gamma -\alpha +v'g(x_i)+z_i &amp;\geq 0,\\&#10;    &amp; &amp;v \geq 0,\; z_i &amp;\geq 0,\\&#10;    &amp; &amp; i=1,\ldots,l.&amp;\\&#10;\end{array} &#10;$$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442"/>
  <p:tag name="BOXHEIGHT" val="419"/>
  <p:tag name="BOXFONT" val="10"/>
  <p:tag name="BOXWRAP" val="Falso"/>
  <p:tag name="WORKAROUNDTRANSPARENCYBUG" val="Falso"/>
  <p:tag name="ALLOWFONTSUBSTITUTION" val="Falso"/>
  <p:tag name="BITMAPFORMAT" val="pngmono"/>
  <p:tag name="ORIGWIDTH" val="593"/>
  <p:tag name="PICTUREFILESIZE" val="7958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6824</TotalTime>
  <Words>2934</Words>
  <Application>Microsoft Office PowerPoint</Application>
  <PresentationFormat>On-screen Show (4:3)</PresentationFormat>
  <Paragraphs>1270</Paragraphs>
  <Slides>47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Median</vt:lpstr>
      <vt:lpstr>Equazione</vt:lpstr>
      <vt:lpstr>Equation</vt:lpstr>
      <vt:lpstr>Foglio di lavoro</vt:lpstr>
      <vt:lpstr>classification of gene expression data  </vt:lpstr>
      <vt:lpstr>Outline</vt:lpstr>
      <vt:lpstr>When did it all begin?</vt:lpstr>
      <vt:lpstr>Where are we now?!</vt:lpstr>
      <vt:lpstr>Gene expression process</vt:lpstr>
      <vt:lpstr>Gene expression process</vt:lpstr>
      <vt:lpstr>Microarrays</vt:lpstr>
      <vt:lpstr>How do microarrays work?</vt:lpstr>
      <vt:lpstr>From images to data</vt:lpstr>
      <vt:lpstr>Missing and noisy data</vt:lpstr>
      <vt:lpstr>An example of data file</vt:lpstr>
      <vt:lpstr>Microarray applications</vt:lpstr>
      <vt:lpstr>Classification</vt:lpstr>
      <vt:lpstr>Challenges in microarrays</vt:lpstr>
      <vt:lpstr>Linear discriminant planes</vt:lpstr>
      <vt:lpstr>Support Vector Machines</vt:lpstr>
      <vt:lpstr>SVM classification</vt:lpstr>
      <vt:lpstr>The kernel trick</vt:lpstr>
      <vt:lpstr>Prior knowledge</vt:lpstr>
      <vt:lpstr>Prior knowledge</vt:lpstr>
      <vt:lpstr>Prior knowledge incorporation</vt:lpstr>
      <vt:lpstr>Prior knowledge in SVM</vt:lpstr>
      <vt:lpstr>A different religion: ReGEC</vt:lpstr>
      <vt:lpstr>A different religion: ReGEC</vt:lpstr>
      <vt:lpstr>The kernel trick for ReGEC</vt:lpstr>
      <vt:lpstr>A different religion: ReGEC</vt:lpstr>
      <vt:lpstr>ReGEC</vt:lpstr>
      <vt:lpstr>Regularization of ReGEC</vt:lpstr>
      <vt:lpstr>Prior knowledge in ReGEC</vt:lpstr>
      <vt:lpstr>Prior knowledge in ReGEC</vt:lpstr>
      <vt:lpstr>Prior knowledge in ReGEC</vt:lpstr>
      <vt:lpstr>Radial Basis Function Neural Networks</vt:lpstr>
      <vt:lpstr>RBF network parameter estimation</vt:lpstr>
      <vt:lpstr>RBF network weights estimation</vt:lpstr>
      <vt:lpstr>Prior knowledge in RBF NN</vt:lpstr>
      <vt:lpstr>Knowledge as a mining task</vt:lpstr>
      <vt:lpstr>Knowledge discovery for ReGEC</vt:lpstr>
      <vt:lpstr>Logic formulas</vt:lpstr>
      <vt:lpstr>Discretization</vt:lpstr>
      <vt:lpstr>Feature Selection</vt:lpstr>
      <vt:lpstr>The Lsquare Logic Miner</vt:lpstr>
      <vt:lpstr>Acute Leukemia data</vt:lpstr>
      <vt:lpstr>Logic formulas</vt:lpstr>
      <vt:lpstr>Classification accuracy</vt:lpstr>
      <vt:lpstr>Microarray experiments</vt:lpstr>
      <vt:lpstr>Accuracy results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 Formulas based knowledge discovery  and its application to the classification of biological data</dc:title>
  <dc:creator>mariog</dc:creator>
  <cp:lastModifiedBy>mariog</cp:lastModifiedBy>
  <cp:revision>359</cp:revision>
  <dcterms:created xsi:type="dcterms:W3CDTF">2006-08-16T00:00:00Z</dcterms:created>
  <dcterms:modified xsi:type="dcterms:W3CDTF">2009-05-20T08:14:04Z</dcterms:modified>
</cp:coreProperties>
</file>